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30" r:id="rId4"/>
    <p:sldId id="257" r:id="rId5"/>
    <p:sldId id="449" r:id="rId6"/>
    <p:sldId id="448" r:id="rId7"/>
    <p:sldId id="266" r:id="rId8"/>
    <p:sldId id="456" r:id="rId9"/>
    <p:sldId id="338" r:id="rId10"/>
    <p:sldId id="347" r:id="rId11"/>
    <p:sldId id="453" r:id="rId12"/>
    <p:sldId id="349" r:id="rId13"/>
    <p:sldId id="350" r:id="rId14"/>
    <p:sldId id="351" r:id="rId15"/>
    <p:sldId id="352" r:id="rId16"/>
    <p:sldId id="427" r:id="rId17"/>
    <p:sldId id="353" r:id="rId18"/>
    <p:sldId id="258" r:id="rId19"/>
    <p:sldId id="354" r:id="rId20"/>
    <p:sldId id="359" r:id="rId21"/>
    <p:sldId id="355" r:id="rId22"/>
    <p:sldId id="457" r:id="rId23"/>
    <p:sldId id="275" r:id="rId24"/>
    <p:sldId id="259" r:id="rId25"/>
    <p:sldId id="397" r:id="rId26"/>
    <p:sldId id="398" r:id="rId27"/>
    <p:sldId id="346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95" r:id="rId44"/>
    <p:sldId id="276" r:id="rId45"/>
    <p:sldId id="282" r:id="rId46"/>
    <p:sldId id="261" r:id="rId47"/>
    <p:sldId id="284" r:id="rId48"/>
    <p:sldId id="360" r:id="rId49"/>
    <p:sldId id="361" r:id="rId50"/>
    <p:sldId id="452" r:id="rId51"/>
    <p:sldId id="260" r:id="rId52"/>
    <p:sldId id="357" r:id="rId53"/>
    <p:sldId id="358" r:id="rId54"/>
    <p:sldId id="454" r:id="rId55"/>
    <p:sldId id="455" r:id="rId56"/>
    <p:sldId id="339" r:id="rId57"/>
    <p:sldId id="440" r:id="rId58"/>
    <p:sldId id="439" r:id="rId59"/>
    <p:sldId id="365" r:id="rId60"/>
    <p:sldId id="290" r:id="rId61"/>
    <p:sldId id="291" r:id="rId62"/>
    <p:sldId id="292" r:id="rId63"/>
    <p:sldId id="430" r:id="rId64"/>
    <p:sldId id="431" r:id="rId65"/>
    <p:sldId id="432" r:id="rId66"/>
    <p:sldId id="363" r:id="rId67"/>
    <p:sldId id="434" r:id="rId68"/>
    <p:sldId id="443" r:id="rId69"/>
    <p:sldId id="304" r:id="rId70"/>
    <p:sldId id="308" r:id="rId71"/>
    <p:sldId id="375" r:id="rId72"/>
    <p:sldId id="319" r:id="rId73"/>
    <p:sldId id="294" r:id="rId74"/>
    <p:sldId id="320" r:id="rId75"/>
    <p:sldId id="321" r:id="rId76"/>
    <p:sldId id="322" r:id="rId77"/>
    <p:sldId id="315" r:id="rId78"/>
    <p:sldId id="324" r:id="rId79"/>
    <p:sldId id="325" r:id="rId80"/>
    <p:sldId id="326" r:id="rId81"/>
    <p:sldId id="327" r:id="rId82"/>
    <p:sldId id="366" r:id="rId83"/>
    <p:sldId id="373" r:id="rId84"/>
    <p:sldId id="374" r:id="rId85"/>
    <p:sldId id="367" r:id="rId86"/>
    <p:sldId id="368" r:id="rId87"/>
    <p:sldId id="369" r:id="rId88"/>
    <p:sldId id="370" r:id="rId89"/>
    <p:sldId id="371" r:id="rId90"/>
    <p:sldId id="372" r:id="rId91"/>
    <p:sldId id="458" r:id="rId92"/>
    <p:sldId id="316" r:id="rId93"/>
    <p:sldId id="378" r:id="rId94"/>
    <p:sldId id="459" r:id="rId95"/>
    <p:sldId id="402" r:id="rId96"/>
    <p:sldId id="410" r:id="rId97"/>
    <p:sldId id="404" r:id="rId98"/>
    <p:sldId id="405" r:id="rId99"/>
    <p:sldId id="406" r:id="rId100"/>
    <p:sldId id="408" r:id="rId101"/>
    <p:sldId id="409" r:id="rId102"/>
    <p:sldId id="407" r:id="rId103"/>
    <p:sldId id="460" r:id="rId104"/>
    <p:sldId id="317" r:id="rId105"/>
    <p:sldId id="403" r:id="rId106"/>
    <p:sldId id="461" r:id="rId107"/>
    <p:sldId id="328" r:id="rId108"/>
    <p:sldId id="441" r:id="rId109"/>
    <p:sldId id="299" r:id="rId110"/>
    <p:sldId id="442" r:id="rId111"/>
    <p:sldId id="376" r:id="rId112"/>
    <p:sldId id="337" r:id="rId113"/>
    <p:sldId id="377" r:id="rId114"/>
    <p:sldId id="411" r:id="rId115"/>
    <p:sldId id="428" r:id="rId116"/>
    <p:sldId id="416" r:id="rId117"/>
    <p:sldId id="417" r:id="rId118"/>
    <p:sldId id="412" r:id="rId119"/>
    <p:sldId id="418" r:id="rId120"/>
    <p:sldId id="429" r:id="rId121"/>
    <p:sldId id="414" r:id="rId122"/>
    <p:sldId id="419" r:id="rId123"/>
    <p:sldId id="420" r:id="rId124"/>
    <p:sldId id="425" r:id="rId125"/>
    <p:sldId id="422" r:id="rId126"/>
    <p:sldId id="421" r:id="rId127"/>
    <p:sldId id="423" r:id="rId128"/>
    <p:sldId id="415" r:id="rId129"/>
    <p:sldId id="435" r:id="rId130"/>
    <p:sldId id="331" r:id="rId131"/>
    <p:sldId id="332" r:id="rId132"/>
    <p:sldId id="344" r:id="rId133"/>
    <p:sldId id="333" r:id="rId134"/>
    <p:sldId id="334" r:id="rId135"/>
    <p:sldId id="335" r:id="rId136"/>
    <p:sldId id="445" r:id="rId137"/>
    <p:sldId id="444" r:id="rId138"/>
    <p:sldId id="446" r:id="rId139"/>
    <p:sldId id="447" r:id="rId140"/>
    <p:sldId id="336" r:id="rId141"/>
    <p:sldId id="436" r:id="rId142"/>
    <p:sldId id="437" r:id="rId143"/>
    <p:sldId id="340" r:id="rId144"/>
    <p:sldId id="341" r:id="rId145"/>
    <p:sldId id="342" r:id="rId146"/>
    <p:sldId id="343" r:id="rId147"/>
    <p:sldId id="424" r:id="rId148"/>
    <p:sldId id="345" r:id="rId149"/>
    <p:sldId id="329" r:id="rId150"/>
    <p:sldId id="438" r:id="rId151"/>
    <p:sldId id="399" r:id="rId152"/>
    <p:sldId id="400" r:id="rId153"/>
    <p:sldId id="401" r:id="rId1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5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STAT%20SZORITOERO%20ADATOK%20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STAT%20SZORITOERO%20ADATOK%20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M&#211;RI%20KARIKA%2050%20km%20ADATO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Munka1!$L$25:$M$25</c:f>
                <c:numCache>
                  <c:formatCode>General</c:formatCode>
                  <c:ptCount val="2"/>
                  <c:pt idx="0">
                    <c:v>17.41</c:v>
                  </c:pt>
                  <c:pt idx="1">
                    <c:v>22.419999999999998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Munka1!$L$23:$M$23</c:f>
              <c:strCache>
                <c:ptCount val="2"/>
                <c:pt idx="0">
                  <c:v>I. csop</c:v>
                </c:pt>
                <c:pt idx="1">
                  <c:v>II. csop</c:v>
                </c:pt>
              </c:strCache>
            </c:strRef>
          </c:cat>
          <c:val>
            <c:numRef>
              <c:f>Munka1!$L$24:$M$24</c:f>
              <c:numCache>
                <c:formatCode>General</c:formatCode>
                <c:ptCount val="2"/>
                <c:pt idx="0">
                  <c:v>449</c:v>
                </c:pt>
                <c:pt idx="1">
                  <c:v>455.1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882896"/>
        <c:axId val="1553888880"/>
      </c:barChart>
      <c:catAx>
        <c:axId val="155388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Szorítóerőmérés átlagok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53888880"/>
        <c:crosses val="autoZero"/>
        <c:auto val="1"/>
        <c:lblAlgn val="ctr"/>
        <c:lblOffset val="100"/>
        <c:noMultiLvlLbl val="0"/>
      </c:catAx>
      <c:valAx>
        <c:axId val="1553888880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/>
                  <a:t>Szorítóerő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5388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Munka1!$L$25:$M$25</c:f>
                <c:numCache>
                  <c:formatCode>General</c:formatCode>
                  <c:ptCount val="2"/>
                  <c:pt idx="0">
                    <c:v>17.41</c:v>
                  </c:pt>
                  <c:pt idx="1">
                    <c:v>22.419999999999998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Munka1!$L$23:$M$23</c:f>
              <c:strCache>
                <c:ptCount val="2"/>
                <c:pt idx="0">
                  <c:v>I. csop</c:v>
                </c:pt>
                <c:pt idx="1">
                  <c:v>II. csop</c:v>
                </c:pt>
              </c:strCache>
            </c:strRef>
          </c:cat>
          <c:val>
            <c:numRef>
              <c:f>Munka1!$L$24:$M$24</c:f>
              <c:numCache>
                <c:formatCode>General</c:formatCode>
                <c:ptCount val="2"/>
                <c:pt idx="0">
                  <c:v>449</c:v>
                </c:pt>
                <c:pt idx="1">
                  <c:v>455.1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889968"/>
        <c:axId val="1506840544"/>
      </c:barChart>
      <c:catAx>
        <c:axId val="155388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Szorítóerőmérés átlagok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06840544"/>
        <c:crosses val="autoZero"/>
        <c:auto val="1"/>
        <c:lblAlgn val="ctr"/>
        <c:lblOffset val="100"/>
        <c:noMultiLvlLbl val="0"/>
      </c:catAx>
      <c:valAx>
        <c:axId val="1506840544"/>
        <c:scaling>
          <c:orientation val="minMax"/>
          <c:max val="500"/>
          <c:min val="4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/>
                  <a:t>Szorítóerő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5388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842300962379703E-2"/>
                  <c:y val="0.126989647127442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155511811023644E-2"/>
                  <c:y val="0.1316192767570720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Munka2!$A$2:$A$6</c:f>
              <c:strCache>
                <c:ptCount val="5"/>
                <c:pt idx="0">
                  <c:v>410-430</c:v>
                </c:pt>
                <c:pt idx="1">
                  <c:v>430-450</c:v>
                </c:pt>
                <c:pt idx="2">
                  <c:v>450-470</c:v>
                </c:pt>
                <c:pt idx="3">
                  <c:v>470-490</c:v>
                </c:pt>
                <c:pt idx="4">
                  <c:v>490-510</c:v>
                </c:pt>
              </c:strCache>
            </c:strRef>
          </c:cat>
          <c:val>
            <c:numRef>
              <c:f>Munka2!$B$2:$B$6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736850876218429"/>
          <c:y val="0.17796297723192048"/>
          <c:w val="0.25149237803986696"/>
          <c:h val="0.4506365332167393"/>
        </c:manualLayout>
      </c:layout>
      <c:overlay val="0"/>
      <c:txPr>
        <a:bodyPr/>
        <a:lstStyle/>
        <a:p>
          <a:pPr>
            <a:defRPr sz="2000"/>
          </a:pPr>
          <a:endParaRPr lang="hu-H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351024"/>
        <c:axId val="1826355376"/>
      </c:scatterChart>
      <c:valAx>
        <c:axId val="182635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6355376"/>
        <c:crosses val="autoZero"/>
        <c:crossBetween val="midCat"/>
      </c:valAx>
      <c:valAx>
        <c:axId val="182635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63510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3479658792650906E-2"/>
                  <c:y val="0.3837846310877808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hu-HU"/>
                </a:p>
              </c:txPr>
            </c:trendlineLbl>
          </c:trendline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349392"/>
        <c:axId val="1826349936"/>
      </c:scatterChart>
      <c:valAx>
        <c:axId val="182634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6349936"/>
        <c:crosses val="autoZero"/>
        <c:crossBetween val="midCat"/>
      </c:valAx>
      <c:valAx>
        <c:axId val="182634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63493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7877808898426502"/>
                  <c:y val="-2.045290422276313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/>
                  </a:pPr>
                  <a:endParaRPr lang="hu-HU"/>
                </a:p>
              </c:txPr>
            </c:trendlineLbl>
          </c:trendline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351568"/>
        <c:axId val="1826359728"/>
      </c:scatterChart>
      <c:valAx>
        <c:axId val="182635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6359728"/>
        <c:crosses val="autoZero"/>
        <c:crossBetween val="midCat"/>
      </c:valAx>
      <c:valAx>
        <c:axId val="182635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63515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0.51316</cdr:x>
      <cdr:y>0.38636</cdr:y>
    </cdr:from>
    <cdr:to>
      <cdr:x>0.51316</cdr:x>
      <cdr:y>0.88636</cdr:y>
    </cdr:to>
    <cdr:cxnSp macro="">
      <cdr:nvCxnSpPr>
        <cdr:cNvPr id="3" name="Egyenes összekötő nyíllal 2"/>
        <cdr:cNvCxnSpPr/>
      </cdr:nvCxnSpPr>
      <cdr:spPr>
        <a:xfrm xmlns:a="http://schemas.openxmlformats.org/drawingml/2006/main" flipV="1">
          <a:off x="2808312" y="1224136"/>
          <a:ext cx="0" cy="158417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0.06579</cdr:x>
      <cdr:y>0.38636</cdr:y>
    </cdr:from>
    <cdr:to>
      <cdr:x>0.51316</cdr:x>
      <cdr:y>0.38636</cdr:y>
    </cdr:to>
    <cdr:cxnSp macro="">
      <cdr:nvCxnSpPr>
        <cdr:cNvPr id="5" name="Egyenes összekötő nyíllal 4"/>
        <cdr:cNvCxnSpPr/>
      </cdr:nvCxnSpPr>
      <cdr:spPr>
        <a:xfrm xmlns:a="http://schemas.openxmlformats.org/drawingml/2006/main" flipH="1">
          <a:off x="360040" y="1224136"/>
          <a:ext cx="2448272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4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9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22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9C9D-B4AE-43A2-BE27-0EC183F1E4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3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3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29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57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8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15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9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306D-8291-468B-998A-C8EAA8B9AD81}" type="datetimeFigureOut">
              <a:rPr lang="hu-HU" smtClean="0"/>
              <a:pPr/>
              <a:t>2018. 09. 19.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A2CC-EB92-4D10-9BD9-04FBA16686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7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KUTATÁSI ALAPISMERETEK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Dr. </a:t>
            </a:r>
            <a:r>
              <a:rPr lang="hu-HU" dirty="0" err="1" smtClean="0">
                <a:solidFill>
                  <a:schemeClr val="tx1"/>
                </a:solidFill>
              </a:rPr>
              <a:t>Pucsok</a:t>
            </a:r>
            <a:r>
              <a:rPr lang="hu-HU" dirty="0" smtClean="0">
                <a:solidFill>
                  <a:schemeClr val="tx1"/>
                </a:solidFill>
              </a:rPr>
              <a:t> József Márton</a:t>
            </a:r>
          </a:p>
          <a:p>
            <a:r>
              <a:rPr lang="hu-HU" sz="1800" dirty="0" smtClean="0">
                <a:solidFill>
                  <a:schemeClr val="tx1"/>
                </a:solidFill>
              </a:rPr>
              <a:t>Dr. </a:t>
            </a:r>
            <a:r>
              <a:rPr lang="hu-HU" sz="1800" dirty="0" err="1" smtClean="0">
                <a:solidFill>
                  <a:schemeClr val="tx1"/>
                </a:solidFill>
              </a:rPr>
              <a:t>Kopper</a:t>
            </a:r>
            <a:r>
              <a:rPr lang="hu-HU" sz="1800" dirty="0" smtClean="0">
                <a:solidFill>
                  <a:schemeClr val="tx1"/>
                </a:solidFill>
              </a:rPr>
              <a:t> Bence diái alapján</a:t>
            </a:r>
            <a:endParaRPr 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Az önálló tudományos kutatás eredménye </a:t>
            </a:r>
            <a:r>
              <a:rPr lang="hu-HU" dirty="0" err="1" smtClean="0"/>
              <a:t>BsC</a:t>
            </a:r>
            <a:r>
              <a:rPr lang="hu-HU" dirty="0" smtClean="0"/>
              <a:t> és </a:t>
            </a:r>
            <a:r>
              <a:rPr lang="hu-HU" dirty="0" err="1" smtClean="0"/>
              <a:t>MsC</a:t>
            </a:r>
            <a:r>
              <a:rPr lang="hu-HU" dirty="0" smtClean="0"/>
              <a:t> képzésben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b="1" dirty="0" smtClean="0"/>
              <a:t>Szakdolgozat</a:t>
            </a:r>
          </a:p>
          <a:p>
            <a:r>
              <a:rPr lang="hu-HU" sz="3600" b="1" dirty="0" smtClean="0"/>
              <a:t>Diplomamunka</a:t>
            </a:r>
          </a:p>
          <a:p>
            <a:r>
              <a:rPr lang="hu-HU" sz="3600" b="1" dirty="0" smtClean="0"/>
              <a:t>Diplomamunka prezentáció</a:t>
            </a:r>
          </a:p>
          <a:p>
            <a:r>
              <a:rPr lang="hu-HU" dirty="0" smtClean="0"/>
              <a:t>TDK előadás (</a:t>
            </a:r>
            <a:r>
              <a:rPr lang="hu-HU" dirty="0" err="1" smtClean="0"/>
              <a:t>házi-OTDK</a:t>
            </a:r>
            <a:r>
              <a:rPr lang="hu-HU" dirty="0" smtClean="0"/>
              <a:t>)</a:t>
            </a:r>
          </a:p>
          <a:p>
            <a:r>
              <a:rPr lang="hu-HU" dirty="0" smtClean="0"/>
              <a:t>Cikk</a:t>
            </a:r>
          </a:p>
          <a:p>
            <a:r>
              <a:rPr lang="hu-HU" dirty="0" smtClean="0"/>
              <a:t>Konferencia előadás</a:t>
            </a:r>
          </a:p>
          <a:p>
            <a:r>
              <a:rPr lang="hu-HU" dirty="0" smtClean="0"/>
              <a:t>Konferencia poszter, kiadvány, absztrakt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36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/>
              <a:t>A </a:t>
            </a:r>
            <a:r>
              <a:rPr lang="hu-HU" sz="3600" dirty="0"/>
              <a:t>kutatóknak meg kell szerezniük az érintettek hozzájárulását az adatok gyűjtéséhez, elemzéséhez, tárolásához és többszöri </a:t>
            </a:r>
            <a:r>
              <a:rPr lang="hu-HU" sz="3600" dirty="0" smtClean="0"/>
              <a:t>felhasználásához!</a:t>
            </a:r>
          </a:p>
        </p:txBody>
      </p:sp>
    </p:spTree>
    <p:extLst>
      <p:ext uri="{BB962C8B-B14F-4D97-AF65-F5344CB8AC3E}">
        <p14:creationId xmlns:p14="http://schemas.microsoft.com/office/powerpoint/2010/main" val="1835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 kutatás eredményeinek közlésében a kutató kötelezettsége az eredmények pontos adatainak feltüntetése. Eredményei akár pozitívak, akár negatívak, </a:t>
            </a:r>
            <a:r>
              <a:rPr lang="hu-HU" sz="3600" dirty="0" smtClean="0"/>
              <a:t>közlendők!</a:t>
            </a:r>
          </a:p>
        </p:txBody>
      </p:sp>
    </p:spTree>
    <p:extLst>
      <p:ext uri="{BB962C8B-B14F-4D97-AF65-F5344CB8AC3E}">
        <p14:creationId xmlns:p14="http://schemas.microsoft.com/office/powerpoint/2010/main" val="21809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kutatás valamennyi </a:t>
            </a:r>
            <a:r>
              <a:rPr lang="hu-HU" dirty="0" smtClean="0"/>
              <a:t>alanyát fel </a:t>
            </a:r>
            <a:r>
              <a:rPr lang="hu-HU" dirty="0"/>
              <a:t>kell világosítani a kutatás </a:t>
            </a:r>
            <a:r>
              <a:rPr lang="hu-HU" b="1" dirty="0"/>
              <a:t>céljairól</a:t>
            </a:r>
            <a:r>
              <a:rPr lang="hu-HU" dirty="0"/>
              <a:t>, módszereiről, a kutatás anyagi forrásairól, </a:t>
            </a:r>
            <a:r>
              <a:rPr lang="hu-HU" dirty="0" smtClean="0"/>
              <a:t>a </a:t>
            </a:r>
            <a:r>
              <a:rPr lang="hu-HU" dirty="0"/>
              <a:t>kutatás feltételezhető eredményének tudományos hasznáról és a kutatás előrelátható </a:t>
            </a:r>
            <a:r>
              <a:rPr lang="hu-HU" b="1" dirty="0"/>
              <a:t>kockázatairól</a:t>
            </a:r>
            <a:r>
              <a:rPr lang="hu-HU" dirty="0"/>
              <a:t>, valamint a résztvevő alanyok által elszenvedendő lehetséges </a:t>
            </a:r>
            <a:r>
              <a:rPr lang="hu-HU" b="1" dirty="0"/>
              <a:t>kellemetlenségekről</a:t>
            </a:r>
            <a:r>
              <a:rPr lang="hu-HU" dirty="0"/>
              <a:t>. A kutatás alanyaival tudatni kell, hogy </a:t>
            </a:r>
            <a:r>
              <a:rPr lang="hu-HU" b="1" dirty="0"/>
              <a:t>bármikor jogukban áll a részvételtől elállni</a:t>
            </a:r>
            <a:r>
              <a:rPr lang="hu-HU" dirty="0"/>
              <a:t>, a beleegyező nyilatkozatot visszavonni </a:t>
            </a:r>
            <a:r>
              <a:rPr lang="hu-HU" b="1" dirty="0"/>
              <a:t>minden következmény nélkül</a:t>
            </a:r>
            <a:r>
              <a:rPr lang="hu-HU" dirty="0"/>
              <a:t>. Miután a </a:t>
            </a:r>
            <a:r>
              <a:rPr lang="hu-HU" dirty="0" smtClean="0"/>
              <a:t>kutatás felelőse </a:t>
            </a:r>
            <a:r>
              <a:rPr lang="hu-HU" dirty="0"/>
              <a:t>meggyőződött arról, hogy az alany teljesen megértette a felvilágosítást, megkéri, hogy </a:t>
            </a:r>
            <a:r>
              <a:rPr lang="hu-HU" dirty="0" smtClean="0"/>
              <a:t>adja </a:t>
            </a:r>
            <a:r>
              <a:rPr lang="hu-HU" dirty="0"/>
              <a:t>írásban a szabad akaratából történő </a:t>
            </a:r>
            <a:r>
              <a:rPr lang="hu-HU" dirty="0" smtClean="0"/>
              <a:t>beleegyezését.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8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Tudományos kutatásba beleegyező nyilatkozat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188640"/>
            <a:ext cx="885698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/>
              <a:t>Tudományos kutatásban vizsgálati személyként történő </a:t>
            </a:r>
            <a:r>
              <a:rPr lang="hu-HU" sz="1700" b="1" dirty="0" smtClean="0"/>
              <a:t>részvételhez beleegyező </a:t>
            </a:r>
            <a:r>
              <a:rPr lang="hu-HU" sz="1700" b="1" dirty="0"/>
              <a:t>nyilatkozat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Kutatási program, vizsgálat neve, azonosítója…………</a:t>
            </a:r>
          </a:p>
          <a:p>
            <a:r>
              <a:rPr lang="hu-HU" sz="1700" dirty="0"/>
              <a:t>Vizsgálatvezető neve……………….</a:t>
            </a:r>
          </a:p>
          <a:p>
            <a:r>
              <a:rPr lang="hu-HU" sz="1700" dirty="0"/>
              <a:t>Vizsgálat célja………………………</a:t>
            </a:r>
          </a:p>
          <a:p>
            <a:r>
              <a:rPr lang="hu-HU" sz="1700" dirty="0"/>
              <a:t>Alulírott …………………………. (vizsgálati személy) kijelentem, hogy a vizsgálat megkezdése előtt a vizsgálatvezető informált a vizsgálat céljáról, a vizsgálat időtartamáról, szerepemről a vizsgálatban, a vizsgálat veszélyeiről. A vizsgálattal kapcsolatos kérdéseimre a vizsgálat megkezdése előtt a vizsgálatvezető válaszolt.</a:t>
            </a:r>
          </a:p>
          <a:p>
            <a:r>
              <a:rPr lang="hu-HU" sz="1700" dirty="0"/>
              <a:t>Elfogadom a vizsgálattal kapcsolatos kellemetlenségeket és tisztában vagyok a vizsgálat veszélyeivel. A vizsgálatra önként, saját akaratomból jelentkeztem. Elfogadom, hogy a vizsgálat eredményei kutatási célokra felhasználásra kerülnek. Hozzájárulok az eredmények felhasználásához, a nevem említése nélkül tudományos folyóiratokban, konferenciákon történő megjelentetéséhez. Elfogadom, hogy a vizsgálatban történő részvételemért nem részesülök anyagi ellenszolgáltatásban, anyagi igényeket a vizsgálat után sem támasztok sem a vizsgálatvezetővel, sem az intézménnyel szemben. </a:t>
            </a:r>
          </a:p>
          <a:p>
            <a:r>
              <a:rPr lang="hu-HU" sz="1700" dirty="0"/>
              <a:t>Amennyiben a vizsgálat során, vagy utólag a vizsgálat hatására sérülés következne be, nem támasztok sem anyagi, sem másfajta követelést sem a vizsgálatvezetővel, sem az intézménnyel szemben.</a:t>
            </a:r>
          </a:p>
          <a:p>
            <a:r>
              <a:rPr lang="hu-HU" sz="1700" dirty="0"/>
              <a:t>A vizsgálatban történő részvételtől saját akaratomból bármikor (a vizsgálat közben is) visszaléphetek. Tudomásul veszem, hogy amennyiben a vizsgálatot saját akaratomból megszakítom, személyemet emiatt semmilyen hátrány nem éri.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Dátum…………………………</a:t>
            </a:r>
          </a:p>
          <a:p>
            <a:r>
              <a:rPr lang="hu-HU" sz="1700" dirty="0"/>
              <a:t>Vizsgálatvezető……………….. 		Vizsgálati személy……………………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422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Etikai bizottsági engedélyhez mit tartalmazzon a vizsgálati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A </a:t>
            </a:r>
            <a:r>
              <a:rPr lang="hu-HU" dirty="0" smtClean="0"/>
              <a:t>vizsgálati protokollnak </a:t>
            </a:r>
            <a:r>
              <a:rPr lang="hu-HU" dirty="0"/>
              <a:t>tartalmaznia kell a kísérlet során felmerülő etikai aggályokat, illetve azt, hogy jelen deklaráció irányelveit hogyan építették be a protokollba. A protokoll tartalmazza a kísérlet finanszírozóinak, támogatóinak, intézményi résztvevőinek a pontos adatait, illetve az érdekellentéteket, a résztvevő alanyok jutalmazását, és a kísérlet során vagy annak következtében sérülést, kárt szenvedett alanyok kártalanításának módját és mikéntjét. </a:t>
            </a:r>
          </a:p>
        </p:txBody>
      </p:sp>
    </p:spTree>
    <p:extLst>
      <p:ext uri="{BB962C8B-B14F-4D97-AF65-F5344CB8AC3E}">
        <p14:creationId xmlns:p14="http://schemas.microsoft.com/office/powerpoint/2010/main" val="2325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576772" y="1916832"/>
            <a:ext cx="7990456" cy="707886"/>
          </a:xfrm>
          <a:prstGeom prst="rect">
            <a:avLst/>
          </a:prstGeom>
          <a:solidFill>
            <a:srgbClr val="FFC000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smtClean="0"/>
              <a:t>4.  Az adatok feldolgozása (statisztika)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542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1. Nyers adatok</a:t>
            </a:r>
          </a:p>
          <a:p>
            <a:pPr marL="0" indent="0">
              <a:buNone/>
            </a:pPr>
            <a:r>
              <a:rPr lang="hu-HU" sz="3600" dirty="0" smtClean="0"/>
              <a:t>2. Alapstatisztika: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a minta jellemzése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A mért adatok jellemzése  alapstatisztikai 			mutatókkal</a:t>
            </a:r>
          </a:p>
          <a:p>
            <a:pPr marL="0" indent="0">
              <a:buNone/>
            </a:pPr>
            <a:r>
              <a:rPr lang="hu-HU" sz="3600" dirty="0" smtClean="0"/>
              <a:t>3. Hipotézisvizsgálatok: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Különbségvizsgálatok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err="1" smtClean="0"/>
              <a:t>Összefüggésvizsgálatok</a:t>
            </a:r>
            <a:r>
              <a:rPr lang="hu-HU" sz="3600" dirty="0" smtClean="0"/>
              <a:t> - korrelációanalízis</a:t>
            </a:r>
            <a:endParaRPr lang="hu-HU" sz="3600" dirty="0"/>
          </a:p>
        </p:txBody>
      </p:sp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30963" y="492195"/>
            <a:ext cx="688207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Az adatok feldolgozási sorrendje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553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adatok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/>
          </a:p>
          <a:p>
            <a:r>
              <a:rPr lang="hu-HU" dirty="0" smtClean="0"/>
              <a:t>Bináris 0 vagy 1</a:t>
            </a:r>
            <a:endParaRPr lang="hu-HU" dirty="0"/>
          </a:p>
          <a:p>
            <a:r>
              <a:rPr lang="hu-HU" dirty="0"/>
              <a:t>Diszkrét (pl. magasugrás-rúdugrás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Adott intervallumon csak véges értéket vehet fel</a:t>
            </a:r>
            <a:endParaRPr lang="hu-HU" dirty="0"/>
          </a:p>
          <a:p>
            <a:r>
              <a:rPr lang="hu-HU" dirty="0" smtClean="0"/>
              <a:t>Folytonos</a:t>
            </a:r>
          </a:p>
          <a:p>
            <a:pPr marL="0" indent="0">
              <a:buNone/>
            </a:pPr>
            <a:r>
              <a:rPr lang="hu-HU" sz="3000" dirty="0" smtClean="0"/>
              <a:t>Adott intervallumon végtelen sok értéket vehet fel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4255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78516" y="278939"/>
            <a:ext cx="828675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 smtClean="0"/>
              <a:t>A mérhető adatok: a jelek fajtái</a:t>
            </a:r>
            <a:endParaRPr lang="hu-HU" altLang="hu-HU" sz="4000" dirty="0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642279" y="1340768"/>
            <a:ext cx="3959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solidFill>
                  <a:schemeClr val="hlink"/>
                </a:solidFill>
              </a:rPr>
              <a:t>Folytonos jelek: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67544" y="1988840"/>
            <a:ext cx="7845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bizonyos intervallumon belül és a mérési pontosságon belül bármilyen értéket felvehetnek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 err="1" smtClean="0"/>
              <a:t>pl</a:t>
            </a:r>
            <a:r>
              <a:rPr lang="hu-HU" altLang="hu-HU" sz="2400" dirty="0" smtClean="0"/>
              <a:t>: testmagasság, testsúly, futási sebesség 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915816" y="3748792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solidFill>
                  <a:schemeClr val="hlink"/>
                </a:solidFill>
              </a:rPr>
              <a:t>Diszkrét</a:t>
            </a:r>
            <a:r>
              <a:rPr lang="hu-HU" altLang="hu-HU" sz="2800" dirty="0"/>
              <a:t> </a:t>
            </a:r>
            <a:r>
              <a:rPr lang="hu-HU" altLang="hu-HU" sz="2800" dirty="0" smtClean="0">
                <a:solidFill>
                  <a:schemeClr val="hlink"/>
                </a:solidFill>
              </a:rPr>
              <a:t>jelek:</a:t>
            </a:r>
            <a:endParaRPr lang="hu-HU" altLang="hu-HU" sz="2800" dirty="0">
              <a:solidFill>
                <a:schemeClr val="hlink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478516" y="4653136"/>
            <a:ext cx="8286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jelek csak bizonyos (általában véges számú) értékeket vehetnek fel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 err="1"/>
              <a:t>p</a:t>
            </a:r>
            <a:r>
              <a:rPr lang="hu-HU" altLang="hu-HU" sz="2400" dirty="0" err="1" smtClean="0"/>
              <a:t>l</a:t>
            </a:r>
            <a:r>
              <a:rPr lang="hu-HU" altLang="hu-HU" sz="2400" dirty="0" smtClean="0"/>
              <a:t>: magasugrás magassága, </a:t>
            </a:r>
            <a:r>
              <a:rPr lang="hu-HU" altLang="hu-HU" sz="2400" dirty="0" err="1" smtClean="0"/>
              <a:t>célbaérés</a:t>
            </a:r>
            <a:r>
              <a:rPr lang="hu-HU" altLang="hu-HU" sz="2400" dirty="0" smtClean="0"/>
              <a:t> sorrendje, gólok száma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0395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75" grpId="0"/>
      <p:bldP spid="88076" grpId="0"/>
      <p:bldP spid="880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publikáció logikai sémája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747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4000" dirty="0" smtClean="0"/>
              <a:t>  Mi a probléma - Bevezetés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Hogyan vizsgáltam – Anyag és Módszer</a:t>
            </a:r>
            <a:endParaRPr lang="hu-HU" sz="4000" dirty="0"/>
          </a:p>
          <a:p>
            <a:pPr marL="742950" indent="-742950">
              <a:buAutoNum type="arabicPeriod" startAt="2"/>
            </a:pPr>
            <a:r>
              <a:rPr lang="hu-HU" sz="4000" dirty="0" smtClean="0"/>
              <a:t>Mit találtam - Eredmények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Ez mit jelent – Diszkusszió, megbeszélés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515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440" y="9175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adatok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Minőségi – Kvalitatív - megállapítható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b="1" dirty="0" smtClean="0"/>
              <a:t>Nominális skála </a:t>
            </a:r>
            <a:r>
              <a:rPr lang="hu-HU" dirty="0" smtClean="0"/>
              <a:t>(</a:t>
            </a:r>
            <a:r>
              <a:rPr lang="hu-HU" dirty="0" err="1"/>
              <a:t>p</a:t>
            </a:r>
            <a:r>
              <a:rPr lang="hu-HU" dirty="0" err="1" smtClean="0"/>
              <a:t>l</a:t>
            </a:r>
            <a:r>
              <a:rPr lang="hu-HU" dirty="0" smtClean="0"/>
              <a:t>: </a:t>
            </a:r>
            <a:r>
              <a:rPr lang="hu-HU" dirty="0" err="1" smtClean="0"/>
              <a:t>Férfi-Nő</a:t>
            </a:r>
            <a:r>
              <a:rPr lang="hu-HU" dirty="0" smtClean="0"/>
              <a:t>; kísérleti vagy 	kontrollcsoportba tartozik az egyed)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Ordinális</a:t>
            </a:r>
            <a:r>
              <a:rPr lang="hu-HU" dirty="0" smtClean="0"/>
              <a:t> (</a:t>
            </a:r>
            <a:r>
              <a:rPr lang="hu-HU" dirty="0" err="1" smtClean="0"/>
              <a:t>pl</a:t>
            </a:r>
            <a:r>
              <a:rPr lang="hu-HU" dirty="0" smtClean="0"/>
              <a:t>: helyezés, ATP pontszám – van rangsor)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/>
              <a:t>változó értékeinek különbsége nem értelmezhető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Mennyiségi – Kvantitatív – mérhető</a:t>
            </a:r>
          </a:p>
          <a:p>
            <a:pPr marL="0" indent="0">
              <a:buNone/>
            </a:pPr>
            <a:r>
              <a:rPr lang="hu-HU" sz="3000" dirty="0" smtClean="0"/>
              <a:t>	</a:t>
            </a:r>
            <a:r>
              <a:rPr lang="hu-HU" sz="3000" b="1" dirty="0" smtClean="0"/>
              <a:t>Intervallum</a:t>
            </a:r>
          </a:p>
          <a:p>
            <a:pPr marL="0" indent="0">
              <a:buNone/>
            </a:pPr>
            <a:r>
              <a:rPr lang="hu-HU" sz="2600" dirty="0" smtClean="0"/>
              <a:t> </a:t>
            </a:r>
            <a:r>
              <a:rPr lang="hu-HU" sz="2600" dirty="0"/>
              <a:t>A számértékek mind a nagyság szerinti viszonyokat megmutatják, mind az eltérés mértékét meghatározzák, a skálaértékek különbségét itt már értelmezni tudjuk.</a:t>
            </a:r>
          </a:p>
          <a:p>
            <a:pPr marL="0" indent="0">
              <a:buNone/>
            </a:pPr>
            <a:r>
              <a:rPr lang="hu-HU" sz="2600" dirty="0"/>
              <a:t>Például hőmérsékletmérés (Celsius- vagy Fahrenheit </a:t>
            </a:r>
            <a:r>
              <a:rPr lang="hu-HU" sz="2600" dirty="0" smtClean="0"/>
              <a:t>skála). Az </a:t>
            </a:r>
            <a:r>
              <a:rPr lang="hu-HU" sz="2600" dirty="0"/>
              <a:t>intervallumskála nullapontjának és egységpontjának a meghatározása is megállapodás </a:t>
            </a:r>
            <a:r>
              <a:rPr lang="hu-HU" sz="2600" dirty="0" smtClean="0"/>
              <a:t>kérdése</a:t>
            </a:r>
          </a:p>
          <a:p>
            <a:pPr marL="0" indent="0">
              <a:buNone/>
            </a:pPr>
            <a:r>
              <a:rPr lang="hu-HU" sz="3000" dirty="0" smtClean="0"/>
              <a:t>	</a:t>
            </a:r>
            <a:r>
              <a:rPr lang="hu-HU" sz="3000" b="1" dirty="0" smtClean="0"/>
              <a:t>Arány</a:t>
            </a:r>
            <a:r>
              <a:rPr lang="hu-HU" sz="3000" dirty="0" smtClean="0"/>
              <a:t> </a:t>
            </a:r>
          </a:p>
          <a:p>
            <a:pPr marL="0" indent="0">
              <a:buNone/>
            </a:pPr>
            <a:r>
              <a:rPr lang="hu-HU" sz="2600" dirty="0" smtClean="0"/>
              <a:t>Az </a:t>
            </a:r>
            <a:r>
              <a:rPr lang="hu-HU" sz="2600" dirty="0"/>
              <a:t>arányskála az intervallumskála jellemzőivel rendelkezik, emellett tartalmaz egy abszolút nullapontot is </a:t>
            </a:r>
            <a:r>
              <a:rPr lang="hu-HU" sz="2600" dirty="0" smtClean="0"/>
              <a:t>(van 0 és negatív értékek is)</a:t>
            </a:r>
          </a:p>
          <a:p>
            <a:pPr marL="0" indent="0">
              <a:buNone/>
            </a:pP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791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7838" y="152717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dirty="0" smtClean="0"/>
              <a:t>Paraméter – nem paraméter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4304" y="1295717"/>
            <a:ext cx="196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Paraméter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2458" y="1312315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Nem paraméter</a:t>
            </a:r>
            <a:endParaRPr lang="hu-HU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1070" y="1827867"/>
            <a:ext cx="31677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vizsgált objektum </a:t>
            </a:r>
            <a:r>
              <a:rPr lang="hu-HU" altLang="hu-HU" sz="2000" dirty="0">
                <a:solidFill>
                  <a:schemeClr val="hlink"/>
                </a:solidFill>
              </a:rPr>
              <a:t>megmért</a:t>
            </a:r>
            <a:r>
              <a:rPr lang="hu-HU" altLang="hu-HU" sz="2000" dirty="0"/>
              <a:t> jellemzője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7922" y="2594036"/>
            <a:ext cx="3542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vizsgálat céljának </a:t>
            </a:r>
            <a:r>
              <a:rPr lang="hu-HU" altLang="hu-HU" sz="2000" dirty="0">
                <a:solidFill>
                  <a:schemeClr val="hlink"/>
                </a:solidFill>
              </a:rPr>
              <a:t>numerikus</a:t>
            </a:r>
            <a:r>
              <a:rPr lang="hu-HU" altLang="hu-HU" sz="2000" dirty="0"/>
              <a:t> jellemzőjét reprezentálja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7080" y="3528873"/>
            <a:ext cx="284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solidFill>
                  <a:schemeClr val="hlink"/>
                </a:solidFill>
              </a:rPr>
              <a:t>mennyiségi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jellegű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50695" y="4193793"/>
            <a:ext cx="31971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folytonos eloszlású és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normális eloszlású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dirty="0"/>
              <a:t>valószínűségi 	változó,                                                         	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02638" y="2908024"/>
            <a:ext cx="431477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- a vizsgált objektum </a:t>
            </a:r>
            <a:r>
              <a:rPr lang="hu-HU" altLang="hu-HU" sz="2000" dirty="0">
                <a:solidFill>
                  <a:schemeClr val="hlink"/>
                </a:solidFill>
              </a:rPr>
              <a:t>megmért vagy </a:t>
            </a:r>
            <a:r>
              <a:rPr lang="hu-HU" altLang="hu-HU" sz="2000" dirty="0" smtClean="0">
                <a:solidFill>
                  <a:schemeClr val="hlink"/>
                </a:solidFill>
              </a:rPr>
              <a:t>megállapított</a:t>
            </a:r>
            <a:r>
              <a:rPr lang="hu-HU" altLang="hu-HU" sz="2000" dirty="0" smtClean="0"/>
              <a:t> jellemzője (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: férfi-nő)</a:t>
            </a:r>
            <a:endParaRPr lang="hu-HU" altLang="hu-HU" sz="20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29687" y="3795300"/>
            <a:ext cx="5775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dirty="0" smtClean="0">
                <a:solidFill>
                  <a:schemeClr val="hlink"/>
                </a:solidFill>
              </a:rPr>
              <a:t>mennyiségi</a:t>
            </a:r>
            <a:r>
              <a:rPr lang="hu-HU" altLang="hu-HU" sz="2000" dirty="0" smtClean="0"/>
              <a:t> </a:t>
            </a:r>
            <a:r>
              <a:rPr lang="hu-HU" altLang="hu-HU" sz="2000" dirty="0">
                <a:solidFill>
                  <a:schemeClr val="hlink"/>
                </a:solidFill>
              </a:rPr>
              <a:t>vagy </a:t>
            </a:r>
            <a:r>
              <a:rPr lang="hu-HU" altLang="hu-HU" sz="2000" dirty="0" smtClean="0">
                <a:solidFill>
                  <a:schemeClr val="hlink"/>
                </a:solidFill>
              </a:rPr>
              <a:t>minőségi</a:t>
            </a:r>
            <a:r>
              <a:rPr lang="hu-HU" altLang="hu-HU" sz="2000" dirty="0" smtClean="0"/>
              <a:t> jellegű</a:t>
            </a:r>
          </a:p>
          <a:p>
            <a:pPr eaLnBrk="1" hangingPunct="1"/>
            <a:r>
              <a:rPr lang="hu-HU" altLang="hu-HU" sz="2000" dirty="0" smtClean="0"/>
              <a:t> (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: versenyen helyezés)</a:t>
            </a:r>
            <a:endParaRPr lang="hu-HU" altLang="hu-H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44008" y="2068513"/>
            <a:ext cx="4175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NEM felel meg a paraméter kritériumainak !!!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77265" y="4577422"/>
            <a:ext cx="5447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diszkrét </a:t>
            </a:r>
            <a:r>
              <a:rPr lang="hu-HU" altLang="hu-HU" sz="2000" b="1" dirty="0">
                <a:solidFill>
                  <a:srgbClr val="FF0000"/>
                </a:solidFill>
              </a:rPr>
              <a:t>eloszlású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valószínűségi változó</a:t>
            </a:r>
            <a:r>
              <a:rPr lang="hu-HU" altLang="hu-HU" sz="2000" dirty="0"/>
              <a:t>,    </a:t>
            </a:r>
            <a:r>
              <a:rPr lang="hu-HU" altLang="hu-HU" sz="2000" dirty="0" smtClean="0"/>
              <a:t>vagy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folytonos, de nem normális eloszlású                     </a:t>
            </a:r>
            <a:r>
              <a:rPr lang="hu-HU" altLang="hu-HU" sz="2000" dirty="0" smtClean="0"/>
              <a:t>                                </a:t>
            </a:r>
            <a:r>
              <a:rPr lang="hu-HU" altLang="hu-HU" sz="2000" dirty="0"/>
              <a:t>	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290132" y="6120974"/>
            <a:ext cx="6089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Más statisztikai eljárást kell alkalmazni!!!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299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Az adatok jellemzése – alapstatisztikai mutatók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Amit mindenképpen szerepeltetni kell:</a:t>
            </a:r>
          </a:p>
          <a:p>
            <a:pPr marL="0" indent="0">
              <a:buNone/>
            </a:pPr>
            <a:r>
              <a:rPr lang="hu-HU" dirty="0" smtClean="0"/>
              <a:t>Paraméteres adatok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elemszám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átlag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szórás</a:t>
            </a:r>
          </a:p>
          <a:p>
            <a:pPr marL="0" indent="0">
              <a:buNone/>
            </a:pPr>
            <a:r>
              <a:rPr lang="hu-HU" dirty="0" err="1" smtClean="0"/>
              <a:t>Nemparaméteres</a:t>
            </a:r>
            <a:r>
              <a:rPr lang="hu-HU" dirty="0" smtClean="0"/>
              <a:t> (diszkrét) adatok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elemszám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módusz-medián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kvantilisek</a:t>
            </a:r>
            <a:r>
              <a:rPr lang="hu-HU" dirty="0" smtClean="0"/>
              <a:t> (pl. </a:t>
            </a:r>
            <a:r>
              <a:rPr lang="hu-HU" dirty="0" err="1" smtClean="0"/>
              <a:t>kvartilisek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1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8500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839788" lvl="1" indent="-382588" eaLnBrk="1" hangingPunct="1">
              <a:buFontTx/>
              <a:buNone/>
              <a:defRPr/>
            </a:pPr>
            <a:r>
              <a:rPr lang="hu-HU" b="1" dirty="0" smtClean="0"/>
              <a:t>Középértékek: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ÁTLAG (számtani közép): az adatok összege osztva az elemszámmal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MODUS: a legnagyobb gyakorisággal rendelkező kategória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MEDIÁN: emelkedő sorrendbe állítva a középső érték, melytől jobbra és balra az adatok 50-50%-a helyezkedik el</a:t>
            </a:r>
          </a:p>
          <a:p>
            <a:pPr marL="457200" lvl="1" indent="0" eaLnBrk="1" hangingPunct="1">
              <a:buNone/>
              <a:defRPr/>
            </a:pPr>
            <a:r>
              <a:rPr lang="hu-HU" b="1" dirty="0" smtClean="0"/>
              <a:t>Szóródási mutatók: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SZÓRÁS: az átlagtól való eltérések átlaga (eloszlás, kis szóródás, nagy szóródás)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QUARTILISEK: emelkedő sorrendbe rendezve a 25%-nál és a 75%-nál álló elemek</a:t>
            </a:r>
          </a:p>
          <a:p>
            <a:pPr marL="571500" indent="-571500" eaLnBrk="1" hangingPunct="1">
              <a:defRPr/>
            </a:pP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2195736" y="4710966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2, </a:t>
            </a:r>
            <a:r>
              <a:rPr lang="hu-HU" sz="2800" b="1" dirty="0" err="1" smtClean="0"/>
              <a:t>2</a:t>
            </a:r>
            <a:r>
              <a:rPr lang="hu-HU" sz="2800" b="1" dirty="0" smtClean="0"/>
              <a:t>, </a:t>
            </a:r>
            <a:r>
              <a:rPr lang="hu-HU" sz="2800" b="1" dirty="0" smtClean="0">
                <a:solidFill>
                  <a:srgbClr val="FF0000"/>
                </a:solidFill>
              </a:rPr>
              <a:t>5</a:t>
            </a:r>
            <a:r>
              <a:rPr lang="hu-HU" sz="2800" b="1" dirty="0" smtClean="0"/>
              <a:t>, 5, </a:t>
            </a:r>
            <a:r>
              <a:rPr lang="hu-HU" sz="2800" b="1" dirty="0" err="1" smtClean="0"/>
              <a:t>5</a:t>
            </a:r>
            <a:r>
              <a:rPr lang="hu-HU" sz="2800" b="1" dirty="0" smtClean="0"/>
              <a:t>, </a:t>
            </a:r>
            <a:r>
              <a:rPr lang="hu-HU" sz="2800" b="1" dirty="0" smtClean="0">
                <a:solidFill>
                  <a:srgbClr val="00B050"/>
                </a:solidFill>
              </a:rPr>
              <a:t>6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6</a:t>
            </a:r>
            <a:r>
              <a:rPr lang="hu-HU" sz="2800" b="1" dirty="0" smtClean="0"/>
              <a:t>, 7, </a:t>
            </a:r>
            <a:r>
              <a:rPr lang="hu-HU" sz="2800" b="1" dirty="0" smtClean="0">
                <a:solidFill>
                  <a:srgbClr val="FF0000"/>
                </a:solidFill>
              </a:rPr>
              <a:t>9</a:t>
            </a:r>
            <a:r>
              <a:rPr lang="hu-HU" sz="2800" b="1" dirty="0" smtClean="0"/>
              <a:t>, 11, 14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538378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</a:rPr>
              <a:t>Quartilisek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92280" y="5383788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Medián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24885" y="542078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Modus: 5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4710966"/>
            <a:ext cx="107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Példa: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66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3" grpId="0"/>
      <p:bldP spid="5" grpId="0"/>
      <p:bldP spid="6" grpId="0"/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/>
              <a:t>Á</a:t>
            </a:r>
            <a:r>
              <a:rPr lang="hu-HU" dirty="0" smtClean="0"/>
              <a:t>tlag, szórás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Példa: két csoport szorítóerő mérési adatai (N)</a:t>
            </a:r>
            <a:endParaRPr lang="hu-HU" dirty="0"/>
          </a:p>
        </p:txBody>
      </p:sp>
      <p:pic>
        <p:nvPicPr>
          <p:cNvPr id="3074" name="Picture 2" descr="dynamometer-300.jpg (300×25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3565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2529"/>
              </p:ext>
            </p:extLst>
          </p:nvPr>
        </p:nvGraphicFramePr>
        <p:xfrm>
          <a:off x="467544" y="1666416"/>
          <a:ext cx="4919046" cy="3597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838"/>
                <a:gridCol w="1073838"/>
                <a:gridCol w="623694"/>
                <a:gridCol w="973046"/>
                <a:gridCol w="1174630"/>
              </a:tblGrid>
              <a:tr h="327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I. </a:t>
                      </a:r>
                      <a:r>
                        <a:rPr lang="hu-HU" sz="1800" u="none" strike="noStrike" dirty="0" err="1">
                          <a:effectLst/>
                        </a:rPr>
                        <a:t>csop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II. </a:t>
                      </a:r>
                      <a:r>
                        <a:rPr lang="hu-HU" sz="1800" u="none" strike="noStrike" dirty="0" err="1">
                          <a:effectLst/>
                        </a:rPr>
                        <a:t>csop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A.J.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A.D.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C.G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435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B.H.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436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E.T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441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D.G.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F.R.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488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F.H.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493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H.R.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425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I.T.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412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J.C.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J.L.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J.E.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K.P.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475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L.R.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L.T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P.T.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P.R.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S.G.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T.Z.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472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29145"/>
              </p:ext>
            </p:extLst>
          </p:nvPr>
        </p:nvGraphicFramePr>
        <p:xfrm>
          <a:off x="2915816" y="5373216"/>
          <a:ext cx="3672407" cy="1340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694"/>
                <a:gridCol w="801694"/>
                <a:gridCol w="465631"/>
                <a:gridCol w="801694"/>
                <a:gridCol w="801694"/>
              </a:tblGrid>
              <a:tr h="3326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I. </a:t>
                      </a:r>
                      <a:r>
                        <a:rPr lang="hu-HU" sz="2000" u="none" strike="noStrike" dirty="0" err="1">
                          <a:effectLst/>
                        </a:rPr>
                        <a:t>csop</a:t>
                      </a:r>
                      <a:r>
                        <a:rPr lang="hu-HU" sz="2000" u="none" strike="noStrike" dirty="0">
                          <a:effectLst/>
                        </a:rPr>
                        <a:t>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II. csop.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449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455,1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17,41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22,42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szakdolgozatban az alapstatisztikai adatok közlése szövegformátumban:</a:t>
            </a:r>
          </a:p>
          <a:p>
            <a:pPr marL="0" indent="0">
              <a:buNone/>
            </a:pPr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dirty="0" err="1" smtClean="0"/>
              <a:t>Szorítóerőmérés</a:t>
            </a:r>
            <a:r>
              <a:rPr lang="hu-HU" dirty="0" smtClean="0"/>
              <a:t> adatai: I. csoport elemszám: 10fő; mért szorítóerő: 449±17,41N. II. csoport elemszám 10fő; mért szorítóerő: 455,1±22,42N.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148059" y="5600886"/>
            <a:ext cx="1001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átlag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46508" y="5600886"/>
            <a:ext cx="120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szórás</a:t>
            </a:r>
            <a:endParaRPr lang="hu-HU" sz="32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868144" y="4797152"/>
            <a:ext cx="576064" cy="803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7427024" y="4827984"/>
            <a:ext cx="423664" cy="803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47677"/>
              </p:ext>
            </p:extLst>
          </p:nvPr>
        </p:nvGraphicFramePr>
        <p:xfrm>
          <a:off x="2411760" y="181013"/>
          <a:ext cx="3672407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694"/>
                <a:gridCol w="801694"/>
                <a:gridCol w="465631"/>
                <a:gridCol w="801694"/>
                <a:gridCol w="801694"/>
              </a:tblGrid>
              <a:tr h="5040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I. </a:t>
                      </a:r>
                      <a:r>
                        <a:rPr lang="hu-HU" sz="2000" u="none" strike="noStrike" dirty="0" err="1">
                          <a:effectLst/>
                        </a:rPr>
                        <a:t>csop</a:t>
                      </a:r>
                      <a:r>
                        <a:rPr lang="hu-HU" sz="2000" u="none" strike="noStrike" dirty="0">
                          <a:effectLst/>
                        </a:rPr>
                        <a:t>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II. csop.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449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455,1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17,41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22,42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763688" y="2053221"/>
                <a:ext cx="3761734" cy="76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53221"/>
                <a:ext cx="3761734" cy="76322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867543" y="2839017"/>
                <a:ext cx="7692747" cy="668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+…+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hu-HU" sz="2400" dirty="0" smtClean="0"/>
                  <a:t>    szórásnégyzet - variancia</a:t>
                </a:r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3" y="2839017"/>
                <a:ext cx="7692747" cy="6683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38" b="-91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403648" y="3717032"/>
                <a:ext cx="6036140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</a:rPr>
                        <m:t>𝐷</m:t>
                      </m:r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6036140" cy="11835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églalap 11"/>
          <p:cNvSpPr/>
          <p:nvPr/>
        </p:nvSpPr>
        <p:spPr>
          <a:xfrm>
            <a:off x="323528" y="4874315"/>
            <a:ext cx="8753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variációs együttható </a:t>
            </a:r>
            <a:r>
              <a:rPr lang="hu-HU" sz="2400" dirty="0"/>
              <a:t>vagy más néven </a:t>
            </a:r>
            <a:r>
              <a:rPr lang="hu-HU" sz="2400" b="1" dirty="0"/>
              <a:t>relatív szórá</a:t>
            </a:r>
            <a:r>
              <a:rPr lang="hu-HU" sz="2400" dirty="0"/>
              <a:t>s az átlaghoz viszonyított százalékos formában mutatja az adatok </a:t>
            </a:r>
            <a:r>
              <a:rPr lang="hu-HU" sz="2400" dirty="0" smtClean="0"/>
              <a:t>változékonyságát. Jele: v, CV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1846974" y="5865771"/>
                <a:ext cx="114085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</a:rPr>
                        <m:t>𝑣</m:t>
                      </m:r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74" y="5865771"/>
                <a:ext cx="1140850" cy="7838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zövegdoboz 13"/>
          <p:cNvSpPr txBox="1"/>
          <p:nvPr/>
        </p:nvSpPr>
        <p:spPr>
          <a:xfrm>
            <a:off x="4020262" y="6026840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</a:t>
            </a:r>
            <a:r>
              <a:rPr lang="hu-HU" sz="2400" baseline="-25000" dirty="0" smtClean="0"/>
              <a:t>1csop</a:t>
            </a:r>
            <a:r>
              <a:rPr lang="hu-HU" sz="2400" dirty="0" smtClean="0"/>
              <a:t>=0,038    v</a:t>
            </a:r>
            <a:r>
              <a:rPr lang="hu-HU" sz="2400" baseline="-25000" dirty="0" smtClean="0"/>
              <a:t>2csop</a:t>
            </a:r>
            <a:r>
              <a:rPr lang="hu-HU" sz="2400" dirty="0" smtClean="0"/>
              <a:t>=0,049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849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184"/>
            <a:ext cx="8229600" cy="900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Oszlopdiagram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03648" y="6222503"/>
            <a:ext cx="681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Eltérő skála jelentős mértékben befolyásolja az ábrát </a:t>
            </a:r>
            <a:endParaRPr lang="hu-HU" sz="24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91544"/>
              </p:ext>
            </p:extLst>
          </p:nvPr>
        </p:nvGraphicFramePr>
        <p:xfrm>
          <a:off x="4283968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28131"/>
              </p:ext>
            </p:extLst>
          </p:nvPr>
        </p:nvGraphicFramePr>
        <p:xfrm>
          <a:off x="179512" y="1268760"/>
          <a:ext cx="43204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5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Doboz (</a:t>
            </a:r>
            <a:r>
              <a:rPr lang="hu-HU" dirty="0" err="1" smtClean="0"/>
              <a:t>Box</a:t>
            </a:r>
            <a:r>
              <a:rPr lang="hu-HU" dirty="0" smtClean="0"/>
              <a:t>) ábra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287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7441"/>
            <a:ext cx="4864847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/>
              <a:t>G</a:t>
            </a:r>
            <a:r>
              <a:rPr lang="hu-HU" dirty="0" smtClean="0"/>
              <a:t>yakoriság táblázat - hisztogramok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63320"/>
              </p:ext>
            </p:extLst>
          </p:nvPr>
        </p:nvGraphicFramePr>
        <p:xfrm>
          <a:off x="395536" y="2420888"/>
          <a:ext cx="4608512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116"/>
                <a:gridCol w="1352198"/>
                <a:gridCol w="1352198"/>
              </a:tblGrid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Intervallumok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I. </a:t>
                      </a:r>
                      <a:r>
                        <a:rPr lang="hu-HU" sz="2400" u="none" strike="noStrike" dirty="0" err="1">
                          <a:effectLst/>
                        </a:rPr>
                        <a:t>csop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II. csop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410-430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430-450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6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450-470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4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470-490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490-510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67" y="838941"/>
            <a:ext cx="3837455" cy="28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3717032"/>
            <a:ext cx="3858766" cy="28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Szakdolgozat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Cím: rövid de kifejező</a:t>
            </a:r>
          </a:p>
          <a:p>
            <a:r>
              <a:rPr lang="hu-HU" dirty="0" smtClean="0"/>
              <a:t>Tartalomjegyzék (</a:t>
            </a:r>
            <a:r>
              <a:rPr lang="hu-HU" dirty="0" err="1" smtClean="0"/>
              <a:t>word-ben</a:t>
            </a:r>
            <a:r>
              <a:rPr lang="hu-HU" dirty="0" smtClean="0"/>
              <a:t> könnyű megcsinálni)</a:t>
            </a:r>
          </a:p>
          <a:p>
            <a:pPr lvl="1"/>
            <a:r>
              <a:rPr lang="hu-HU" dirty="0" smtClean="0"/>
              <a:t>számozott</a:t>
            </a:r>
          </a:p>
          <a:p>
            <a:pPr lvl="1"/>
            <a:r>
              <a:rPr lang="hu-HU" dirty="0" smtClean="0"/>
              <a:t>esetleg ábrajegyzék, táblázatok jegyzéke</a:t>
            </a:r>
          </a:p>
          <a:p>
            <a:r>
              <a:rPr lang="hu-HU" dirty="0" smtClean="0"/>
              <a:t>Bevezetés (mit, kiket, miért?)</a:t>
            </a:r>
          </a:p>
          <a:p>
            <a:pPr lvl="1"/>
            <a:r>
              <a:rPr lang="hu-HU" dirty="0" smtClean="0"/>
              <a:t>problémafelvetés</a:t>
            </a:r>
          </a:p>
          <a:p>
            <a:pPr lvl="1"/>
            <a:r>
              <a:rPr lang="hu-HU" dirty="0" smtClean="0"/>
              <a:t>a vizsgálat tárgya, célkitűzés, kutatási hipotézis</a:t>
            </a:r>
          </a:p>
          <a:p>
            <a:r>
              <a:rPr lang="hu-HU" dirty="0" smtClean="0"/>
              <a:t>Irodalmi áttekintés – témához kapcsolódó korábbi eredmények ismertetése</a:t>
            </a:r>
          </a:p>
          <a:p>
            <a:pPr lvl="1"/>
            <a:r>
              <a:rPr lang="hu-HU" dirty="0" smtClean="0"/>
              <a:t>szakkönyv, folyóirat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4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Gyakoriság – relatív gyakoriság</a:t>
            </a:r>
            <a:br>
              <a:rPr lang="hu-HU" dirty="0" smtClean="0"/>
            </a:br>
            <a:r>
              <a:rPr lang="hu-HU" dirty="0" smtClean="0"/>
              <a:t>kördiagram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930773"/>
              </p:ext>
            </p:extLst>
          </p:nvPr>
        </p:nvGraphicFramePr>
        <p:xfrm>
          <a:off x="1475656" y="1268760"/>
          <a:ext cx="68407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3568" y="5554256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8. ábra. I. csoport szorítóerő értékeinek gyakoriság és relatív gyakoriság adatai.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366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144" y="12576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Centrális </a:t>
            </a:r>
            <a:r>
              <a:rPr lang="hu-HU" dirty="0"/>
              <a:t>H</a:t>
            </a:r>
            <a:r>
              <a:rPr lang="hu-HU" dirty="0" smtClean="0"/>
              <a:t>atáreloszlás </a:t>
            </a:r>
            <a:r>
              <a:rPr lang="hu-HU" dirty="0"/>
              <a:t>T</a:t>
            </a:r>
            <a:r>
              <a:rPr lang="hu-HU" dirty="0" smtClean="0"/>
              <a:t>étele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 bwMode="auto">
          <a:xfrm>
            <a:off x="611560" y="1772816"/>
            <a:ext cx="4329479" cy="49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35696" y="1268760"/>
            <a:ext cx="166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Kockadobás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5292080" y="1499592"/>
            <a:ext cx="3366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Elegendően </a:t>
            </a:r>
            <a:r>
              <a:rPr lang="hu-HU" sz="2400" dirty="0"/>
              <a:t>nagy számú és független valószínűségi változó középértéke (várható értéke) jó közelítéssel </a:t>
            </a:r>
            <a:r>
              <a:rPr lang="hu-HU" sz="2400" b="1" dirty="0"/>
              <a:t>normális</a:t>
            </a:r>
            <a:r>
              <a:rPr lang="hu-HU" sz="2400" dirty="0"/>
              <a:t> eloszlású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80113" y="4243199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populációból vett minták átlagai normális eloszlásúak lesznek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065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hu-HU" altLang="hu-HU" smtClean="0"/>
              <a:t>Standard normális eloszlás</a:t>
            </a:r>
          </a:p>
        </p:txBody>
      </p:sp>
      <p:pic>
        <p:nvPicPr>
          <p:cNvPr id="9219" name="Picture 6" descr="http://rs1.szif.hu/%7Eszorenyi/elm/image3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92600"/>
            <a:ext cx="23542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rs1.szif.hu/%7Eszorenyi/elm/image32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37063"/>
            <a:ext cx="266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ttp://rs1.szif.hu/%7Eszorenyi/elm/image32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21288"/>
            <a:ext cx="19177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http://rs1.szif.hu/%7Eszorenyi/elm/image32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62563"/>
            <a:ext cx="25479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http://rs1.szif.hu/%7Eszorenyi/elm/image327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5962650"/>
            <a:ext cx="12128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zövegdoboz 10"/>
          <p:cNvSpPr txBox="1">
            <a:spLocks noChangeArrowheads="1"/>
          </p:cNvSpPr>
          <p:nvPr/>
        </p:nvSpPr>
        <p:spPr bwMode="auto">
          <a:xfrm>
            <a:off x="1766888" y="6018213"/>
            <a:ext cx="227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Standardizálás</a:t>
            </a:r>
          </a:p>
        </p:txBody>
      </p:sp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017713"/>
            <a:ext cx="3752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946275"/>
            <a:ext cx="44767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Szövegdoboz 13"/>
          <p:cNvSpPr txBox="1">
            <a:spLocks noChangeArrowheads="1"/>
          </p:cNvSpPr>
          <p:nvPr/>
        </p:nvSpPr>
        <p:spPr bwMode="auto">
          <a:xfrm>
            <a:off x="1428750" y="1490663"/>
            <a:ext cx="230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Sűrűségfüggvény</a:t>
            </a:r>
          </a:p>
        </p:txBody>
      </p:sp>
      <p:sp>
        <p:nvSpPr>
          <p:cNvPr id="9228" name="Szövegdoboz 14"/>
          <p:cNvSpPr txBox="1">
            <a:spLocks noChangeArrowheads="1"/>
          </p:cNvSpPr>
          <p:nvPr/>
        </p:nvSpPr>
        <p:spPr bwMode="auto">
          <a:xfrm>
            <a:off x="6072188" y="1490663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Eloszlásfüggvény</a:t>
            </a:r>
          </a:p>
        </p:txBody>
      </p:sp>
    </p:spTree>
    <p:extLst>
      <p:ext uri="{BB962C8B-B14F-4D97-AF65-F5344CB8AC3E}">
        <p14:creationId xmlns:p14="http://schemas.microsoft.com/office/powerpoint/2010/main" val="3896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1, 2, 3 szórás intervallumához tartozó valószínűségek</a:t>
            </a:r>
          </a:p>
        </p:txBody>
      </p:sp>
      <p:pic>
        <p:nvPicPr>
          <p:cNvPr id="10243" name="Picture 2" descr="http://nagysandor.eu/AsimovTeka/N01/Normal_de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445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rs1.szif.hu/%7Eszorenyi/elm/image3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43188"/>
            <a:ext cx="56213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79388" y="6381750"/>
            <a:ext cx="8964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200" b="1">
                <a:solidFill>
                  <a:schemeClr val="bg2"/>
                </a:solidFill>
              </a:rPr>
              <a:t>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-3 SD	</a:t>
            </a:r>
            <a:r>
              <a:rPr lang="hu-HU" altLang="hu-HU" sz="1200" b="1">
                <a:solidFill>
                  <a:schemeClr val="bg2"/>
                </a:solidFill>
              </a:rPr>
              <a:t>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-2SD</a:t>
            </a:r>
            <a:r>
              <a:rPr lang="hu-HU" altLang="hu-HU" sz="1200" b="1">
                <a:solidFill>
                  <a:schemeClr val="bg2"/>
                </a:solidFill>
              </a:rPr>
              <a:t> 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-1 SD	</a:t>
            </a:r>
            <a:r>
              <a:rPr lang="hu-HU" altLang="hu-HU" sz="1200" b="1">
                <a:solidFill>
                  <a:schemeClr val="bg2"/>
                </a:solidFill>
              </a:rPr>
              <a:t>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átlag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+1 SD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+2 SD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+3 SD</a:t>
            </a:r>
            <a:endParaRPr lang="hu-HU" altLang="hu-H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zövegdoboz 3"/>
          <p:cNvSpPr txBox="1">
            <a:spLocks noChangeArrowheads="1"/>
          </p:cNvSpPr>
          <p:nvPr/>
        </p:nvSpPr>
        <p:spPr bwMode="auto">
          <a:xfrm>
            <a:off x="3836988" y="512763"/>
            <a:ext cx="1789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P(a≤</a:t>
            </a:r>
            <a:r>
              <a:rPr lang="el-GR" altLang="hu-HU" sz="2800"/>
              <a:t>ξ≤</a:t>
            </a:r>
            <a:r>
              <a:rPr lang="hu-HU" altLang="hu-HU" sz="2800"/>
              <a:t>b)=?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/>
          <a:stretch>
            <a:fillRect/>
          </a:stretch>
        </p:blipFill>
        <p:spPr bwMode="auto">
          <a:xfrm>
            <a:off x="107950" y="1857375"/>
            <a:ext cx="52816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 rot="5400000">
            <a:off x="750888" y="3463925"/>
            <a:ext cx="25003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1822451" y="3463925"/>
            <a:ext cx="2500312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Szövegdoboz 10"/>
          <p:cNvSpPr txBox="1">
            <a:spLocks noChangeArrowheads="1"/>
          </p:cNvSpPr>
          <p:nvPr/>
        </p:nvSpPr>
        <p:spPr bwMode="auto">
          <a:xfrm>
            <a:off x="1857375" y="485775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</a:t>
            </a:r>
          </a:p>
        </p:txBody>
      </p:sp>
      <p:sp>
        <p:nvSpPr>
          <p:cNvPr id="12295" name="Szövegdoboz 11"/>
          <p:cNvSpPr txBox="1">
            <a:spLocks noChangeArrowheads="1"/>
          </p:cNvSpPr>
          <p:nvPr/>
        </p:nvSpPr>
        <p:spPr bwMode="auto">
          <a:xfrm>
            <a:off x="2928938" y="485775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b</a:t>
            </a:r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0250"/>
            <a:ext cx="4040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 rot="5400000">
            <a:off x="5394325" y="3249613"/>
            <a:ext cx="2500313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>
            <a:off x="6323012" y="3249613"/>
            <a:ext cx="2500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Szövegdoboz 15"/>
          <p:cNvSpPr txBox="1">
            <a:spLocks noChangeArrowheads="1"/>
          </p:cNvSpPr>
          <p:nvPr/>
        </p:nvSpPr>
        <p:spPr bwMode="auto">
          <a:xfrm>
            <a:off x="6500813" y="464343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</a:t>
            </a:r>
          </a:p>
        </p:txBody>
      </p:sp>
      <p:sp>
        <p:nvSpPr>
          <p:cNvPr id="12300" name="Szövegdoboz 16"/>
          <p:cNvSpPr txBox="1">
            <a:spLocks noChangeArrowheads="1"/>
          </p:cNvSpPr>
          <p:nvPr/>
        </p:nvSpPr>
        <p:spPr bwMode="auto">
          <a:xfrm>
            <a:off x="7429500" y="464343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b</a:t>
            </a:r>
          </a:p>
        </p:txBody>
      </p:sp>
      <p:sp>
        <p:nvSpPr>
          <p:cNvPr id="12301" name="Szövegdoboz 17"/>
          <p:cNvSpPr txBox="1">
            <a:spLocks noChangeArrowheads="1"/>
          </p:cNvSpPr>
          <p:nvPr/>
        </p:nvSpPr>
        <p:spPr bwMode="auto">
          <a:xfrm>
            <a:off x="193675" y="5227638"/>
            <a:ext cx="538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P(a≤</a:t>
            </a:r>
            <a:r>
              <a:rPr lang="el-GR" altLang="hu-HU" sz="2400"/>
              <a:t>ξ≤</a:t>
            </a:r>
            <a:r>
              <a:rPr lang="hu-HU" altLang="hu-HU" sz="2400"/>
              <a:t>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(a sűrűségfüggvény területe a és b között)</a:t>
            </a:r>
          </a:p>
        </p:txBody>
      </p:sp>
      <p:sp>
        <p:nvSpPr>
          <p:cNvPr id="12302" name="Szövegdoboz 19"/>
          <p:cNvSpPr txBox="1">
            <a:spLocks noChangeArrowheads="1"/>
          </p:cNvSpPr>
          <p:nvPr/>
        </p:nvSpPr>
        <p:spPr bwMode="auto">
          <a:xfrm>
            <a:off x="5980113" y="5227638"/>
            <a:ext cx="247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P(a≤</a:t>
            </a:r>
            <a:r>
              <a:rPr lang="el-GR" altLang="hu-HU" sz="2400"/>
              <a:t>ξ≤</a:t>
            </a:r>
            <a:r>
              <a:rPr lang="hu-HU" altLang="hu-HU" sz="2400"/>
              <a:t>b)=F(b)-F(a)</a:t>
            </a:r>
          </a:p>
        </p:txBody>
      </p:sp>
      <p:sp>
        <p:nvSpPr>
          <p:cNvPr id="12303" name="Szövegdoboz 1"/>
          <p:cNvSpPr txBox="1">
            <a:spLocks noChangeArrowheads="1"/>
          </p:cNvSpPr>
          <p:nvPr/>
        </p:nvSpPr>
        <p:spPr bwMode="auto">
          <a:xfrm>
            <a:off x="4279900" y="6350000"/>
            <a:ext cx="973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pitchFamily="34" charset="0"/>
              </a:rPr>
              <a:t>Példa</a:t>
            </a:r>
          </a:p>
        </p:txBody>
      </p:sp>
      <p:sp>
        <p:nvSpPr>
          <p:cNvPr id="12304" name="Szövegdoboz 7"/>
          <p:cNvSpPr txBox="1">
            <a:spLocks noChangeArrowheads="1"/>
          </p:cNvSpPr>
          <p:nvPr/>
        </p:nvSpPr>
        <p:spPr bwMode="auto">
          <a:xfrm>
            <a:off x="2178050" y="306546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Arial" pitchFamily="34" charset="0"/>
              </a:rPr>
              <a:t>terület</a:t>
            </a:r>
          </a:p>
        </p:txBody>
      </p:sp>
    </p:spTree>
    <p:extLst>
      <p:ext uri="{BB962C8B-B14F-4D97-AF65-F5344CB8AC3E}">
        <p14:creationId xmlns:p14="http://schemas.microsoft.com/office/powerpoint/2010/main" val="4248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Diszkrét változó normális eloszlása (normalitásvizsgálat)</a:t>
            </a:r>
          </a:p>
        </p:txBody>
      </p:sp>
      <p:pic>
        <p:nvPicPr>
          <p:cNvPr id="11267" name="Picture 2" descr="http://www.tankonyvtar.hu/en/tartalom/tamop425/0038_matematika_Tomacs_Tibor-Matematikai_statisztika/images/moivr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542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tankonyvtar.hu/hu/tartalom/tamop425/0038_matematika_Tomacs_Tibor-Matematikai_statisztika/images/hisz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000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www.tankonyvtar.hu/hu/tartalom/tamop425/0038_matematika_Tomacs_Tibor-Matematikai_statisztika/images/surhisz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43500"/>
            <a:ext cx="4000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173" y="3204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Lapultság - ferdeség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3888432" cy="4525963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/>
              <a:t>A görbe szélességének és magasságának jellemzője a lapultság (</a:t>
            </a:r>
            <a:r>
              <a:rPr lang="hu-HU" altLang="hu-HU" dirty="0" err="1"/>
              <a:t>kurtosis</a:t>
            </a:r>
            <a:r>
              <a:rPr lang="hu-HU" altLang="hu-HU" dirty="0"/>
              <a:t>), míg a görbe szimmetriájának jellemzője a ferdeség (</a:t>
            </a:r>
            <a:r>
              <a:rPr lang="hu-HU" altLang="hu-HU" dirty="0" err="1"/>
              <a:t>skewness</a:t>
            </a:r>
            <a:r>
              <a:rPr lang="hu-HU" altLang="hu-HU" dirty="0"/>
              <a:t>).</a:t>
            </a:r>
            <a:endParaRPr lang="hu-HU" dirty="0"/>
          </a:p>
        </p:txBody>
      </p:sp>
      <p:pic>
        <p:nvPicPr>
          <p:cNvPr id="7170" name="Picture 2" descr="http://www.vosesoftware.com/ModelRiskHelp/images/15/image4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657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ratchapixel.com/old/assets/Uploads/Lesson016/l016-skew.p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3" y="4725144"/>
            <a:ext cx="600229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 smtClean="0"/>
              <a:t>Normalitásvizsgálat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Kérdés: A minta eloszlása követi-e/megközelíti-e a normális eloszlást?</a:t>
            </a:r>
          </a:p>
          <a:p>
            <a:r>
              <a:rPr lang="hu-HU" dirty="0" smtClean="0"/>
              <a:t>Ha igen, lehet paraméteres statisztikai eljárásokat alkalmazni.</a:t>
            </a:r>
          </a:p>
          <a:p>
            <a:r>
              <a:rPr lang="hu-HU" dirty="0" smtClean="0"/>
              <a:t>Ha nem, akkor csak </a:t>
            </a:r>
            <a:r>
              <a:rPr lang="hu-HU" dirty="0" err="1" smtClean="0"/>
              <a:t>nemparaméteres</a:t>
            </a:r>
            <a:r>
              <a:rPr lang="hu-HU" dirty="0" smtClean="0"/>
              <a:t> eljárásokat lehet alkalmazni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Eljárások:</a:t>
            </a:r>
            <a:endParaRPr lang="hu-HU" dirty="0"/>
          </a:p>
          <a:p>
            <a:r>
              <a:rPr lang="hu-HU" dirty="0" err="1" smtClean="0"/>
              <a:t>Shapiro</a:t>
            </a:r>
            <a:r>
              <a:rPr lang="hu-HU" dirty="0" smtClean="0"/>
              <a:t> </a:t>
            </a:r>
            <a:r>
              <a:rPr lang="hu-HU" dirty="0" err="1" smtClean="0"/>
              <a:t>Wilk</a:t>
            </a:r>
            <a:r>
              <a:rPr lang="hu-HU" dirty="0" smtClean="0"/>
              <a:t>’s W teszt</a:t>
            </a:r>
          </a:p>
          <a:p>
            <a:r>
              <a:rPr lang="hu-HU" dirty="0" smtClean="0"/>
              <a:t>Lapultság és ferdeség adatok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7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Normalitásvizsgálat II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Nullhipotézis</a:t>
            </a:r>
            <a:r>
              <a:rPr lang="hu-HU" dirty="0" smtClean="0"/>
              <a:t>: A minta NORMÁLIS eloszlású populációból lett kiválasztva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normalitás vizsgálata:</a:t>
            </a:r>
          </a:p>
          <a:p>
            <a:pPr marL="0" indent="0">
              <a:buNone/>
            </a:pPr>
            <a:r>
              <a:rPr lang="hu-HU" dirty="0" smtClean="0"/>
              <a:t>Ferdeség (</a:t>
            </a:r>
            <a:r>
              <a:rPr lang="hu-HU" dirty="0" err="1" smtClean="0"/>
              <a:t>skewness</a:t>
            </a:r>
            <a:r>
              <a:rPr lang="hu-HU" dirty="0" smtClean="0"/>
              <a:t>) és Csúcsosság (</a:t>
            </a:r>
            <a:r>
              <a:rPr lang="hu-HU" dirty="0" err="1" smtClean="0"/>
              <a:t>kurtosis</a:t>
            </a:r>
            <a:r>
              <a:rPr lang="hu-HU" dirty="0" smtClean="0"/>
              <a:t>) értékek ±2 között kell, hogy legyenek (ez a </a:t>
            </a:r>
            <a:r>
              <a:rPr lang="hu-HU" dirty="0" err="1" smtClean="0"/>
              <a:t>konfidenciaintervallum</a:t>
            </a:r>
            <a:r>
              <a:rPr lang="hu-HU" dirty="0" smtClean="0"/>
              <a:t> -&gt; ezen belül 95%-nál nagyobb valószínűséggel igaz a </a:t>
            </a:r>
            <a:r>
              <a:rPr lang="hu-HU" dirty="0" err="1" smtClean="0"/>
              <a:t>Ho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err="1" smtClean="0"/>
              <a:t>Shapiro</a:t>
            </a:r>
            <a:r>
              <a:rPr lang="hu-HU" dirty="0" smtClean="0"/>
              <a:t> </a:t>
            </a:r>
            <a:r>
              <a:rPr lang="hu-HU" dirty="0" err="1" smtClean="0"/>
              <a:t>Wilk</a:t>
            </a:r>
            <a:r>
              <a:rPr lang="hu-HU" dirty="0" smtClean="0"/>
              <a:t>’s W teszt (p≥0,05 – </a:t>
            </a:r>
            <a:r>
              <a:rPr lang="hu-HU" dirty="0" err="1" smtClean="0"/>
              <a:t>Ho</a:t>
            </a:r>
            <a:r>
              <a:rPr lang="hu-HU" dirty="0" smtClean="0"/>
              <a:t> elfogadva, p&lt;0,05 </a:t>
            </a:r>
            <a:r>
              <a:rPr lang="hu-HU" dirty="0" err="1" smtClean="0"/>
              <a:t>Ho</a:t>
            </a:r>
            <a:r>
              <a:rPr lang="hu-HU" smtClean="0"/>
              <a:t> elutasítva)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1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Kérdésfelvetés- Hipotézis</a:t>
            </a:r>
          </a:p>
          <a:p>
            <a:pPr lvl="1"/>
            <a:r>
              <a:rPr lang="hu-HU" dirty="0" smtClean="0"/>
              <a:t>a vizsgálat várható eredményének, eredményeinek leírása, a mérési  adatokkal feltételezhetően alátámasztható vagy elvethető precíz állításoknak a megfogalmazása</a:t>
            </a:r>
          </a:p>
          <a:p>
            <a:r>
              <a:rPr lang="hu-HU" dirty="0" smtClean="0"/>
              <a:t>Anyag és módszer</a:t>
            </a:r>
          </a:p>
          <a:p>
            <a:pPr lvl="1"/>
            <a:r>
              <a:rPr lang="hu-HU" dirty="0" smtClean="0"/>
              <a:t>vizsgálati személyek jellemzése (TM, TT, Életkor, Elemszám….)</a:t>
            </a:r>
          </a:p>
          <a:p>
            <a:pPr lvl="1"/>
            <a:r>
              <a:rPr lang="hu-HU" dirty="0" smtClean="0"/>
              <a:t>mérésnél alkalmazott módszerek</a:t>
            </a:r>
          </a:p>
          <a:p>
            <a:pPr lvl="1"/>
            <a:r>
              <a:rPr lang="hu-HU" dirty="0" smtClean="0"/>
              <a:t>mérési eszköz, azonosítószám</a:t>
            </a:r>
          </a:p>
          <a:p>
            <a:pPr lvl="1"/>
            <a:r>
              <a:rPr lang="hu-HU" dirty="0" smtClean="0"/>
              <a:t>adatfeldolgozási módszerek, statisztikai módszerek</a:t>
            </a:r>
          </a:p>
          <a:p>
            <a:r>
              <a:rPr lang="hu-HU" dirty="0" smtClean="0"/>
              <a:t>Eredmények</a:t>
            </a:r>
          </a:p>
          <a:p>
            <a:pPr lvl="1"/>
            <a:r>
              <a:rPr lang="hu-HU" dirty="0" smtClean="0"/>
              <a:t>nyers adatok</a:t>
            </a:r>
          </a:p>
          <a:p>
            <a:pPr lvl="1"/>
            <a:r>
              <a:rPr lang="hu-HU" dirty="0" smtClean="0"/>
              <a:t>alapstatisztikák (átlag, szórás)</a:t>
            </a:r>
          </a:p>
          <a:p>
            <a:pPr lvl="1"/>
            <a:r>
              <a:rPr lang="hu-HU" dirty="0" smtClean="0"/>
              <a:t>statisztikai számítások eredményei (különbségek, összefüggések)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hu-HU" altLang="hu-HU" dirty="0" smtClean="0"/>
              <a:t>Hipotézisvizsgálatok</a:t>
            </a:r>
          </a:p>
        </p:txBody>
      </p:sp>
      <p:sp>
        <p:nvSpPr>
          <p:cNvPr id="13315" name="Téglalap 3"/>
          <p:cNvSpPr>
            <a:spLocks noChangeArrowheads="1"/>
          </p:cNvSpPr>
          <p:nvPr/>
        </p:nvSpPr>
        <p:spPr bwMode="auto">
          <a:xfrm>
            <a:off x="500063" y="1500188"/>
            <a:ext cx="7715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H</a:t>
            </a:r>
            <a:r>
              <a:rPr lang="hu-HU" altLang="hu-HU" sz="2400" baseline="-25000"/>
              <a:t>o</a:t>
            </a:r>
            <a:r>
              <a:rPr lang="hu-HU" altLang="hu-HU" sz="2400"/>
              <a:t> – Nullhipotézis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vizsgált változó átlaga statisztikai szempontból megegyezik az előre megadott m értékkel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Vagy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vizsgált minták átlagai megegyeznek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Vagy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változók között nincs kapcsolat, összefüggés (korreláció)</a:t>
            </a:r>
          </a:p>
        </p:txBody>
      </p:sp>
      <p:sp>
        <p:nvSpPr>
          <p:cNvPr id="13316" name="Szövegdoboz 4"/>
          <p:cNvSpPr txBox="1">
            <a:spLocks noChangeArrowheads="1"/>
          </p:cNvSpPr>
          <p:nvPr/>
        </p:nvSpPr>
        <p:spPr bwMode="auto">
          <a:xfrm>
            <a:off x="2500313" y="4357688"/>
            <a:ext cx="428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Döntés: hipotézisvizsgálattal</a:t>
            </a:r>
          </a:p>
        </p:txBody>
      </p:sp>
      <p:sp>
        <p:nvSpPr>
          <p:cNvPr id="13317" name="Szövegdoboz 5"/>
          <p:cNvSpPr txBox="1">
            <a:spLocks noChangeArrowheads="1"/>
          </p:cNvSpPr>
          <p:nvPr/>
        </p:nvSpPr>
        <p:spPr bwMode="auto">
          <a:xfrm>
            <a:off x="1285875" y="5072063"/>
            <a:ext cx="2644775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P≥Pszignifikancia</a:t>
            </a:r>
          </a:p>
        </p:txBody>
      </p:sp>
      <p:sp>
        <p:nvSpPr>
          <p:cNvPr id="13318" name="Szövegdoboz 6"/>
          <p:cNvSpPr txBox="1">
            <a:spLocks noChangeArrowheads="1"/>
          </p:cNvSpPr>
          <p:nvPr/>
        </p:nvSpPr>
        <p:spPr bwMode="auto">
          <a:xfrm>
            <a:off x="4857750" y="5072063"/>
            <a:ext cx="264477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P&lt;Pszignifikancia</a:t>
            </a:r>
          </a:p>
        </p:txBody>
      </p:sp>
      <p:sp>
        <p:nvSpPr>
          <p:cNvPr id="13319" name="Szövegdoboz 7"/>
          <p:cNvSpPr txBox="1">
            <a:spLocks noChangeArrowheads="1"/>
          </p:cNvSpPr>
          <p:nvPr/>
        </p:nvSpPr>
        <p:spPr bwMode="auto">
          <a:xfrm>
            <a:off x="1500188" y="5643563"/>
            <a:ext cx="2166937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H</a:t>
            </a:r>
            <a:r>
              <a:rPr lang="hu-HU" altLang="hu-HU" sz="2800" baseline="-25000"/>
              <a:t>o</a:t>
            </a:r>
            <a:r>
              <a:rPr lang="hu-HU" altLang="hu-HU" sz="2800"/>
              <a:t> elfogadom</a:t>
            </a:r>
          </a:p>
        </p:txBody>
      </p:sp>
      <p:sp>
        <p:nvSpPr>
          <p:cNvPr id="13320" name="Szövegdoboz 8"/>
          <p:cNvSpPr txBox="1">
            <a:spLocks noChangeArrowheads="1"/>
          </p:cNvSpPr>
          <p:nvPr/>
        </p:nvSpPr>
        <p:spPr bwMode="auto">
          <a:xfrm>
            <a:off x="5072063" y="5643563"/>
            <a:ext cx="21685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H</a:t>
            </a:r>
            <a:r>
              <a:rPr lang="hu-HU" altLang="hu-HU" sz="2800" baseline="-25000"/>
              <a:t>o</a:t>
            </a:r>
            <a:r>
              <a:rPr lang="hu-HU" altLang="hu-HU" sz="2800"/>
              <a:t> elutasítom</a:t>
            </a:r>
          </a:p>
        </p:txBody>
      </p:sp>
    </p:spTree>
    <p:extLst>
      <p:ext uri="{BB962C8B-B14F-4D97-AF65-F5344CB8AC3E}">
        <p14:creationId xmlns:p14="http://schemas.microsoft.com/office/powerpoint/2010/main" val="6231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övegdoboz 3"/>
          <p:cNvSpPr txBox="1">
            <a:spLocks noChangeArrowheads="1"/>
          </p:cNvSpPr>
          <p:nvPr/>
        </p:nvSpPr>
        <p:spPr bwMode="auto">
          <a:xfrm>
            <a:off x="514350" y="1327150"/>
            <a:ext cx="2840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latin typeface="Arial" charset="0"/>
              </a:rPr>
              <a:t>Különbségvizsgálat</a:t>
            </a:r>
          </a:p>
        </p:txBody>
      </p:sp>
      <p:sp>
        <p:nvSpPr>
          <p:cNvPr id="14339" name="Szövegdoboz 4"/>
          <p:cNvSpPr txBox="1">
            <a:spLocks noChangeArrowheads="1"/>
          </p:cNvSpPr>
          <p:nvPr/>
        </p:nvSpPr>
        <p:spPr bwMode="auto">
          <a:xfrm>
            <a:off x="4906963" y="1312863"/>
            <a:ext cx="2617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Korrelációanalízis</a:t>
            </a:r>
          </a:p>
        </p:txBody>
      </p:sp>
      <p:sp>
        <p:nvSpPr>
          <p:cNvPr id="14340" name="Szövegdoboz 5"/>
          <p:cNvSpPr txBox="1">
            <a:spLocks noChangeArrowheads="1"/>
          </p:cNvSpPr>
          <p:nvPr/>
        </p:nvSpPr>
        <p:spPr bwMode="auto">
          <a:xfrm>
            <a:off x="730250" y="2046288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1 változó</a:t>
            </a:r>
          </a:p>
        </p:txBody>
      </p:sp>
      <p:sp>
        <p:nvSpPr>
          <p:cNvPr id="14341" name="Szövegdoboz 6"/>
          <p:cNvSpPr txBox="1">
            <a:spLocks noChangeArrowheads="1"/>
          </p:cNvSpPr>
          <p:nvPr/>
        </p:nvSpPr>
        <p:spPr bwMode="auto">
          <a:xfrm>
            <a:off x="4906963" y="2033588"/>
            <a:ext cx="283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2 vagy több változó</a:t>
            </a:r>
          </a:p>
        </p:txBody>
      </p:sp>
      <p:sp>
        <p:nvSpPr>
          <p:cNvPr id="14342" name="Szövegdoboz 7"/>
          <p:cNvSpPr txBox="1">
            <a:spLocks noChangeArrowheads="1"/>
          </p:cNvSpPr>
          <p:nvPr/>
        </p:nvSpPr>
        <p:spPr bwMode="auto">
          <a:xfrm>
            <a:off x="514350" y="2911475"/>
            <a:ext cx="331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különbség az adatsorok között?</a:t>
            </a:r>
          </a:p>
        </p:txBody>
      </p:sp>
      <p:sp>
        <p:nvSpPr>
          <p:cNvPr id="14343" name="Szövegdoboz 8"/>
          <p:cNvSpPr txBox="1">
            <a:spLocks noChangeArrowheads="1"/>
          </p:cNvSpPr>
          <p:nvPr/>
        </p:nvSpPr>
        <p:spPr bwMode="auto">
          <a:xfrm>
            <a:off x="4114800" y="2913063"/>
            <a:ext cx="4248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kapcsolat-korreláció a változók között?</a:t>
            </a:r>
          </a:p>
        </p:txBody>
      </p:sp>
      <p:sp>
        <p:nvSpPr>
          <p:cNvPr id="14344" name="Szövegdoboz 9"/>
          <p:cNvSpPr txBox="1">
            <a:spLocks noChangeArrowheads="1"/>
          </p:cNvSpPr>
          <p:nvPr/>
        </p:nvSpPr>
        <p:spPr bwMode="auto">
          <a:xfrm>
            <a:off x="2913063" y="4346575"/>
            <a:ext cx="2406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H</a:t>
            </a:r>
            <a:r>
              <a:rPr lang="hu-HU" altLang="hu-HU" sz="2400" baseline="-25000">
                <a:latin typeface="Arial" charset="0"/>
              </a:rPr>
              <a:t>0</a:t>
            </a:r>
            <a:r>
              <a:rPr lang="hu-HU" altLang="hu-HU" sz="2400">
                <a:latin typeface="Arial" charset="0"/>
              </a:rPr>
              <a:t>-nullhipotézis:</a:t>
            </a:r>
          </a:p>
        </p:txBody>
      </p:sp>
      <p:sp>
        <p:nvSpPr>
          <p:cNvPr id="14345" name="Szövegdoboz 10"/>
          <p:cNvSpPr txBox="1">
            <a:spLocks noChangeArrowheads="1"/>
          </p:cNvSpPr>
          <p:nvPr/>
        </p:nvSpPr>
        <p:spPr bwMode="auto">
          <a:xfrm>
            <a:off x="539750" y="4999038"/>
            <a:ext cx="3313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Nincs különbség az adatsorok között!</a:t>
            </a:r>
          </a:p>
        </p:txBody>
      </p:sp>
      <p:sp>
        <p:nvSpPr>
          <p:cNvPr id="14346" name="Szövegdoboz 11"/>
          <p:cNvSpPr txBox="1">
            <a:spLocks noChangeArrowheads="1"/>
          </p:cNvSpPr>
          <p:nvPr/>
        </p:nvSpPr>
        <p:spPr bwMode="auto">
          <a:xfrm>
            <a:off x="4124325" y="4945063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Nincs kapcsolat-korreláció a változók között!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934331" y="423932"/>
            <a:ext cx="436093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Statisztikai eljárások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80814" y="5774209"/>
            <a:ext cx="7219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Egyik leggyakoribb probléma: </a:t>
            </a:r>
          </a:p>
          <a:p>
            <a:pPr algn="ctr"/>
            <a:r>
              <a:rPr lang="hu-HU" sz="2800" dirty="0" smtClean="0"/>
              <a:t>nem megfelelő statisztikai módszer alkalmazása!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47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305932" y="332656"/>
            <a:ext cx="4604146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000" dirty="0">
                <a:latin typeface="Arial" charset="0"/>
              </a:rPr>
              <a:t>Különbségvizsgálat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3" y="119675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 mintás t próba: </a:t>
            </a:r>
            <a:r>
              <a:rPr lang="hu-HU" sz="2400" dirty="0" smtClean="0"/>
              <a:t>egy mintát két különböző időpontban mérünk meg azonos módszerrel.</a:t>
            </a:r>
          </a:p>
          <a:p>
            <a:r>
              <a:rPr lang="hu-HU" sz="2400" dirty="0" smtClean="0"/>
              <a:t>Kérdés: van-e eltérés a két különböző időpontban történt mérés között.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4" y="278092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 mintás t próba: </a:t>
            </a:r>
            <a:r>
              <a:rPr lang="hu-HU" sz="2400" dirty="0" smtClean="0"/>
              <a:t>két mintát (csoportot) mérünk meg azonos módszerrel.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smtClean="0"/>
              <a:t>Kérdés</a:t>
            </a:r>
            <a:r>
              <a:rPr lang="hu-HU" sz="2400" dirty="0"/>
              <a:t>: van-e eltérés a két különböző </a:t>
            </a:r>
            <a:r>
              <a:rPr lang="hu-HU" sz="2400" dirty="0" smtClean="0"/>
              <a:t>csoport mérési eredményei között. 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1258" y="443711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ANOVA – </a:t>
            </a:r>
            <a:r>
              <a:rPr lang="hu-HU" sz="2400" dirty="0" smtClean="0"/>
              <a:t>Varianciaanalízis: kettőnél több mintát (csoportot) mérünk meg azonos módszerrel.</a:t>
            </a:r>
          </a:p>
          <a:p>
            <a:r>
              <a:rPr lang="hu-HU" sz="2400" dirty="0" smtClean="0"/>
              <a:t>Kérdés: ugyanaz mint a két mintás t próbánál csak kettőnél több csoportra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274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Két összetartozó minta összehasonlítása</a:t>
            </a:r>
          </a:p>
        </p:txBody>
      </p:sp>
      <p:sp>
        <p:nvSpPr>
          <p:cNvPr id="15363" name="Szövegdoboz 4"/>
          <p:cNvSpPr txBox="1">
            <a:spLocks noChangeArrowheads="1"/>
          </p:cNvSpPr>
          <p:nvPr/>
        </p:nvSpPr>
        <p:spPr bwMode="auto">
          <a:xfrm>
            <a:off x="1116013" y="1892300"/>
            <a:ext cx="689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Két mérés, egy minta – Kísérlet Előtt-Után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63675" y="2644775"/>
          <a:ext cx="4032249" cy="22240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44083"/>
                <a:gridCol w="1344083"/>
                <a:gridCol w="1344083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Előtt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Után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1.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21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21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3.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23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27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4.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23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5.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25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26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929313" y="2644775"/>
          <a:ext cx="1439862" cy="22240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9862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Eltérés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</a:tbl>
          </a:graphicData>
        </a:graphic>
      </p:graphicFrame>
      <p:sp>
        <p:nvSpPr>
          <p:cNvPr id="8" name="Szövegdoboz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4" y="4869159"/>
            <a:ext cx="5504264" cy="641073"/>
          </a:xfrm>
          <a:prstGeom prst="rect">
            <a:avLst/>
          </a:prstGeom>
          <a:blipFill rotWithShape="1">
            <a:blip r:embed="rId2" cstate="print"/>
            <a:stretch>
              <a:fillRect l="-886" r="-22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9" name="Szövegdoboz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5684374"/>
            <a:ext cx="5515934" cy="843885"/>
          </a:xfrm>
          <a:prstGeom prst="rect">
            <a:avLst/>
          </a:prstGeom>
          <a:blipFill rotWithShape="1">
            <a:blip r:embed="rId3" cstate="print"/>
            <a:stretch>
              <a:fillRect l="-884" r="-22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5410" name="Szövegdoboz 9"/>
          <p:cNvSpPr txBox="1">
            <a:spLocks noChangeArrowheads="1"/>
          </p:cNvSpPr>
          <p:nvPr/>
        </p:nvSpPr>
        <p:spPr bwMode="auto">
          <a:xfrm>
            <a:off x="766763" y="1436688"/>
            <a:ext cx="8366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Páros t-próba – </a:t>
            </a:r>
            <a:r>
              <a:rPr lang="hu-HU" altLang="hu-HU" sz="2800">
                <a:solidFill>
                  <a:srgbClr val="FF0000"/>
                </a:solidFill>
                <a:latin typeface="Arial" charset="0"/>
              </a:rPr>
              <a:t>Egymintás t próba </a:t>
            </a:r>
            <a:r>
              <a:rPr lang="hu-HU" altLang="hu-HU" sz="2800">
                <a:latin typeface="Arial" charset="0"/>
              </a:rPr>
              <a:t>a különbségekre</a:t>
            </a:r>
          </a:p>
        </p:txBody>
      </p:sp>
      <p:sp>
        <p:nvSpPr>
          <p:cNvPr id="15411" name="Szövegdoboz 1"/>
          <p:cNvSpPr txBox="1">
            <a:spLocks noChangeArrowheads="1"/>
          </p:cNvSpPr>
          <p:nvPr/>
        </p:nvSpPr>
        <p:spPr bwMode="auto">
          <a:xfrm>
            <a:off x="317500" y="2655888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Arial" charset="0"/>
              </a:rPr>
              <a:t>Példa:</a:t>
            </a:r>
            <a:endParaRPr lang="hu-HU" altLang="hu-H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6662" y="2281173"/>
            <a:ext cx="1624868" cy="736933"/>
          </a:xfrm>
          <a:prstGeom prst="rect">
            <a:avLst/>
          </a:prstGeom>
          <a:blipFill rotWithShape="1">
            <a:blip r:embed="rId2" cstate="print"/>
            <a:stretch>
              <a:fillRect l="-6015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5" name="Szövegdoboz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1353453"/>
            <a:ext cx="1465914" cy="711477"/>
          </a:xfrm>
          <a:prstGeom prst="rect">
            <a:avLst/>
          </a:prstGeom>
          <a:blipFill rotWithShape="1">
            <a:blip r:embed="rId3" cstate="print"/>
            <a:stretch>
              <a:fillRect l="-6250" b="-3419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6388" name="Szövegdoboz 5"/>
          <p:cNvSpPr txBox="1">
            <a:spLocks noChangeArrowheads="1"/>
          </p:cNvSpPr>
          <p:nvPr/>
        </p:nvSpPr>
        <p:spPr bwMode="auto">
          <a:xfrm>
            <a:off x="1320800" y="3321050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t= 2,36</a:t>
            </a:r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3482975" y="3309938"/>
            <a:ext cx="1928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</a:t>
            </a:r>
            <a:r>
              <a:rPr lang="hu-HU" altLang="hu-HU" sz="2400" baseline="-25000">
                <a:latin typeface="Arial" charset="0"/>
              </a:rPr>
              <a:t>(0,05;4)</a:t>
            </a:r>
            <a:r>
              <a:rPr lang="hu-HU" altLang="hu-HU" sz="2400">
                <a:latin typeface="Arial" charset="0"/>
              </a:rPr>
              <a:t>=2,776</a:t>
            </a:r>
          </a:p>
        </p:txBody>
      </p:sp>
      <p:sp>
        <p:nvSpPr>
          <p:cNvPr id="16390" name="Szövegdoboz 7"/>
          <p:cNvSpPr txBox="1">
            <a:spLocks noChangeArrowheads="1"/>
          </p:cNvSpPr>
          <p:nvPr/>
        </p:nvSpPr>
        <p:spPr bwMode="auto">
          <a:xfrm>
            <a:off x="2816225" y="334486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&lt;</a:t>
            </a:r>
          </a:p>
        </p:txBody>
      </p:sp>
      <p:sp>
        <p:nvSpPr>
          <p:cNvPr id="16391" name="Szövegdoboz 8"/>
          <p:cNvSpPr txBox="1">
            <a:spLocks noChangeArrowheads="1"/>
          </p:cNvSpPr>
          <p:nvPr/>
        </p:nvSpPr>
        <p:spPr bwMode="auto">
          <a:xfrm>
            <a:off x="1414463" y="4152900"/>
            <a:ext cx="280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p</a:t>
            </a:r>
            <a:r>
              <a:rPr lang="hu-HU" altLang="hu-HU" sz="2400" baseline="-25000">
                <a:latin typeface="Arial" charset="0"/>
              </a:rPr>
              <a:t>(t=2,36)</a:t>
            </a:r>
            <a:r>
              <a:rPr lang="hu-HU" altLang="hu-HU" sz="2400">
                <a:latin typeface="Arial" charset="0"/>
              </a:rPr>
              <a:t>=0,077&gt;0,05</a:t>
            </a:r>
          </a:p>
        </p:txBody>
      </p:sp>
      <p:sp>
        <p:nvSpPr>
          <p:cNvPr id="16392" name="Szövegdoboz 9"/>
          <p:cNvSpPr txBox="1">
            <a:spLocks noChangeArrowheads="1"/>
          </p:cNvSpPr>
          <p:nvPr/>
        </p:nvSpPr>
        <p:spPr bwMode="auto">
          <a:xfrm>
            <a:off x="2128838" y="4838700"/>
            <a:ext cx="220027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H</a:t>
            </a:r>
            <a:r>
              <a:rPr lang="hu-HU" altLang="hu-HU" sz="2400" baseline="-25000">
                <a:latin typeface="Arial" charset="0"/>
              </a:rPr>
              <a:t>0</a:t>
            </a:r>
            <a:r>
              <a:rPr lang="hu-HU" altLang="hu-HU" sz="2400">
                <a:latin typeface="Arial" charset="0"/>
              </a:rPr>
              <a:t>-t elfogadjuk</a:t>
            </a:r>
          </a:p>
        </p:txBody>
      </p:sp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00200"/>
            <a:ext cx="3238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nyíllal 12"/>
          <p:cNvCxnSpPr/>
          <p:nvPr/>
        </p:nvCxnSpPr>
        <p:spPr>
          <a:xfrm flipV="1">
            <a:off x="8101013" y="4692650"/>
            <a:ext cx="0" cy="100806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Szövegdoboz 13"/>
          <p:cNvSpPr txBox="1">
            <a:spLocks noChangeArrowheads="1"/>
          </p:cNvSpPr>
          <p:nvPr/>
        </p:nvSpPr>
        <p:spPr bwMode="auto">
          <a:xfrm>
            <a:off x="7720013" y="5764213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" charset="0"/>
              </a:rPr>
              <a:t>2,36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8229600" y="1052513"/>
            <a:ext cx="0" cy="5476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Szövegdoboz 18"/>
          <p:cNvSpPr txBox="1">
            <a:spLocks noChangeArrowheads="1"/>
          </p:cNvSpPr>
          <p:nvPr/>
        </p:nvSpPr>
        <p:spPr bwMode="auto">
          <a:xfrm>
            <a:off x="7243763" y="549275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" charset="0"/>
              </a:rPr>
              <a:t>t</a:t>
            </a:r>
            <a:r>
              <a:rPr lang="hu-HU" altLang="hu-HU" sz="2000" b="1" baseline="-25000">
                <a:latin typeface="Arial" charset="0"/>
              </a:rPr>
              <a:t>(0,05;4)</a:t>
            </a:r>
            <a:r>
              <a:rPr lang="hu-HU" altLang="hu-HU" sz="2000" b="1">
                <a:latin typeface="Arial" charset="0"/>
              </a:rPr>
              <a:t>=2,776</a:t>
            </a:r>
          </a:p>
        </p:txBody>
      </p:sp>
    </p:spTree>
    <p:extLst>
      <p:ext uri="{BB962C8B-B14F-4D97-AF65-F5344CB8AC3E}">
        <p14:creationId xmlns:p14="http://schemas.microsoft.com/office/powerpoint/2010/main" val="2607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7411" name="Picture 2" descr="http://mips.stanford.edu/courses/stats_data_analsys/lesson_4/t_tab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738"/>
            <a:ext cx="7439025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/>
          <p:cNvSpPr/>
          <p:nvPr/>
        </p:nvSpPr>
        <p:spPr>
          <a:xfrm>
            <a:off x="3995738" y="908050"/>
            <a:ext cx="10080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Egy populációból származó minták átlagai közötti eltérés nagysága alapján – mivel normális eloszlást követ az átlag – az eltérés bekövetkezésének valószínűsége becsülhető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252536" y="832148"/>
            <a:ext cx="9396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/>
              <a:t>A centrális határeloszlás tétel következménye, hogy a minta átlagainak eloszlása normális lesz!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17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cialresearchmethods.net/kb/Assets/images/stat_t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17" y="1340768"/>
            <a:ext cx="3888432" cy="36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75650" y="404664"/>
            <a:ext cx="464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Tekintsünk két mintát</a:t>
            </a:r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13467" y="5156464"/>
            <a:ext cx="8458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Ha a két minta átlaga „elég” közel van egymáshoz, akkor azok nagy valószínűséggel azonos populációból származnak!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350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Minél nagyobb az eltérés, annál kisebb a valószínűsége, hogy azonos populációból származnak</a:t>
            </a:r>
            <a:endParaRPr lang="hu-HU" dirty="0"/>
          </a:p>
        </p:txBody>
      </p:sp>
      <p:pic>
        <p:nvPicPr>
          <p:cNvPr id="2050" name="Picture 2" descr="https://statisticspicturebook.files.wordpress.com/2011/03/slide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8" b="26235"/>
          <a:stretch/>
        </p:blipFill>
        <p:spPr bwMode="auto">
          <a:xfrm>
            <a:off x="0" y="2348880"/>
            <a:ext cx="914501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szórás is befolyásolja a döntést</a:t>
            </a:r>
            <a:endParaRPr lang="hu-HU" dirty="0"/>
          </a:p>
        </p:txBody>
      </p:sp>
      <p:pic>
        <p:nvPicPr>
          <p:cNvPr id="4098" name="Picture 2" descr="http://www.socialresearchmethods.net/kb/Assets/images/stat_t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4" y="1412776"/>
            <a:ext cx="4782032" cy="32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27585" y="491784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Ha kisebb a szórás, ugyanaz az eltérés az átlagokban már szignifikáns eltérést mutat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6464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Diszkusszió - Megbeszélés</a:t>
            </a:r>
          </a:p>
          <a:p>
            <a:pPr lvl="1"/>
            <a:r>
              <a:rPr lang="hu-HU" dirty="0" smtClean="0"/>
              <a:t>az irodalmi áttekintésben és az eredményekben közölt adatok összehasonlítása</a:t>
            </a:r>
          </a:p>
          <a:p>
            <a:pPr lvl="1"/>
            <a:r>
              <a:rPr lang="hu-HU" dirty="0" smtClean="0"/>
              <a:t>az új eredmények beillesztése a korábbi ismeretek rendszerébe</a:t>
            </a:r>
          </a:p>
          <a:p>
            <a:r>
              <a:rPr lang="hu-HU" dirty="0" smtClean="0"/>
              <a:t>Következtetések</a:t>
            </a:r>
          </a:p>
          <a:p>
            <a:pPr lvl="1"/>
            <a:r>
              <a:rPr lang="hu-HU" dirty="0" smtClean="0"/>
              <a:t>Döntések Hipotézisekről</a:t>
            </a:r>
          </a:p>
          <a:p>
            <a:pPr lvl="1"/>
            <a:r>
              <a:rPr lang="hu-HU" dirty="0" smtClean="0"/>
              <a:t>a vizsgálat végrehajtásából, a módszerekből, a az eredményekből levonható következtetések  (gyakorlati szempontok, alkalmazások figyelembevételével)</a:t>
            </a:r>
          </a:p>
          <a:p>
            <a:pPr lvl="1"/>
            <a:r>
              <a:rPr lang="hu-HU" dirty="0" err="1" smtClean="0"/>
              <a:t>limitációk</a:t>
            </a:r>
            <a:endParaRPr lang="hu-HU" dirty="0" smtClean="0"/>
          </a:p>
          <a:p>
            <a:pPr lvl="1"/>
            <a:r>
              <a:rPr lang="hu-HU" dirty="0" smtClean="0"/>
              <a:t>kitekintés</a:t>
            </a:r>
          </a:p>
          <a:p>
            <a:r>
              <a:rPr lang="hu-HU" dirty="0" smtClean="0"/>
              <a:t>Összefoglalás</a:t>
            </a:r>
          </a:p>
          <a:p>
            <a:pPr lvl="1"/>
            <a:r>
              <a:rPr lang="hu-HU" dirty="0" smtClean="0"/>
              <a:t>a vizsgálat céljának és eredményeinek rövid ismertetése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t- (student) eloszlás</a:t>
            </a:r>
          </a:p>
        </p:txBody>
      </p:sp>
      <p:pic>
        <p:nvPicPr>
          <p:cNvPr id="18435" name="Picture 2" descr="http://education-portal.com/cimages/multimages/16/TDistrib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upload.wikimedia.org/wikipedia/commons/thumb/e/e7/Student_t_cdf.svg/325px-Student_t_cd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zövegdoboz 2"/>
          <p:cNvSpPr txBox="1">
            <a:spLocks noChangeArrowheads="1"/>
          </p:cNvSpPr>
          <p:nvPr/>
        </p:nvSpPr>
        <p:spPr bwMode="auto">
          <a:xfrm>
            <a:off x="1871663" y="47180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Sűrűségfv</a:t>
            </a:r>
          </a:p>
        </p:txBody>
      </p:sp>
      <p:sp>
        <p:nvSpPr>
          <p:cNvPr id="18438" name="Szövegdoboz 3"/>
          <p:cNvSpPr txBox="1">
            <a:spLocks noChangeArrowheads="1"/>
          </p:cNvSpPr>
          <p:nvPr/>
        </p:nvSpPr>
        <p:spPr bwMode="auto">
          <a:xfrm>
            <a:off x="6421438" y="4718050"/>
            <a:ext cx="163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Eloszlásfv.</a:t>
            </a:r>
          </a:p>
        </p:txBody>
      </p:sp>
    </p:spTree>
    <p:extLst>
      <p:ext uri="{BB962C8B-B14F-4D97-AF65-F5344CB8AC3E}">
        <p14:creationId xmlns:p14="http://schemas.microsoft.com/office/powerpoint/2010/main" val="557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ANOVA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Kettőnél több minta összehasonlítása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7744" y="2483604"/>
            <a:ext cx="2572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Varianciaanalízis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80256" y="3131676"/>
            <a:ext cx="3203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ANalysis</a:t>
            </a:r>
            <a:r>
              <a:rPr lang="hu-HU" sz="2800" dirty="0" smtClean="0"/>
              <a:t> Of </a:t>
            </a:r>
            <a:r>
              <a:rPr lang="hu-HU" sz="2800" dirty="0" err="1" smtClean="0"/>
              <a:t>VAriance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851756"/>
            <a:ext cx="808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1. lépés: A minták azonos populációból származnak-e?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4581128"/>
            <a:ext cx="8408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2. lépés: Melyik minták származnak eltérő populációból?</a:t>
            </a:r>
          </a:p>
          <a:p>
            <a:pPr algn="ctr"/>
            <a:r>
              <a:rPr lang="hu-HU" sz="2800" dirty="0" smtClean="0"/>
              <a:t>Post Hoc teszt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18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2937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altLang="hu-HU" dirty="0" smtClean="0"/>
              <a:t>Korreláció - </a:t>
            </a:r>
            <a:r>
              <a:rPr lang="hu-HU" altLang="hu-HU" dirty="0" err="1" smtClean="0"/>
              <a:t>regresszióanalízis</a:t>
            </a:r>
            <a:endParaRPr lang="hu-HU" altLang="hu-HU" dirty="0" smtClean="0"/>
          </a:p>
        </p:txBody>
      </p:sp>
      <p:sp>
        <p:nvSpPr>
          <p:cNvPr id="26627" name="Szövegdoboz 3"/>
          <p:cNvSpPr txBox="1">
            <a:spLocks noChangeArrowheads="1"/>
          </p:cNvSpPr>
          <p:nvPr/>
        </p:nvSpPr>
        <p:spPr bwMode="auto">
          <a:xfrm>
            <a:off x="827088" y="1789113"/>
            <a:ext cx="7777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kapcsolat két (vagy több) változó között?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Milyen „erős” a kapcsolat, lehet-e számszerüsíteni?</a:t>
            </a:r>
          </a:p>
        </p:txBody>
      </p:sp>
      <p:sp>
        <p:nvSpPr>
          <p:cNvPr id="26628" name="Szövegdoboz 1"/>
          <p:cNvSpPr txBox="1">
            <a:spLocks noChangeArrowheads="1"/>
          </p:cNvSpPr>
          <p:nvPr/>
        </p:nvSpPr>
        <p:spPr bwMode="auto">
          <a:xfrm>
            <a:off x="1619250" y="314166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Példa: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2843213" y="3509963"/>
          <a:ext cx="3719512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9756"/>
                <a:gridCol w="18597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7784" y="199624"/>
            <a:ext cx="3840090" cy="128516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7651" name="Szövegdoboz 6"/>
          <p:cNvSpPr txBox="1">
            <a:spLocks noChangeArrowheads="1"/>
          </p:cNvSpPr>
          <p:nvPr/>
        </p:nvSpPr>
        <p:spPr bwMode="auto">
          <a:xfrm>
            <a:off x="2813050" y="1522413"/>
            <a:ext cx="347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r: korrelációs együttható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899592" y="2132856"/>
          <a:ext cx="7488833" cy="28330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319"/>
                <a:gridCol w="1631485"/>
                <a:gridCol w="1541612"/>
                <a:gridCol w="720080"/>
                <a:gridCol w="1512168"/>
                <a:gridCol w="1512169"/>
              </a:tblGrid>
              <a:tr h="547053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35581" t="-8889" r="-325094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143083" t="-8889" r="-243083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295565" t="-8889" r="-100403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395565" t="-8889" r="-403" b="-442222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-2.8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7.84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-1.8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3.24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-0.8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10.24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4.84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085184"/>
            <a:ext cx="5200142" cy="76309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2" name="Téglalap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848278"/>
            <a:ext cx="5293629" cy="65601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7655" name="Szövegdoboz 1"/>
          <p:cNvSpPr txBox="1">
            <a:spLocks noChangeArrowheads="1"/>
          </p:cNvSpPr>
          <p:nvPr/>
        </p:nvSpPr>
        <p:spPr bwMode="auto">
          <a:xfrm>
            <a:off x="654050" y="1568450"/>
            <a:ext cx="113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/>
              <a:t>x</a:t>
            </a:r>
            <a:r>
              <a:rPr lang="hu-HU" altLang="hu-HU" sz="2400" baseline="-25000"/>
              <a:t>átlag</a:t>
            </a:r>
            <a:r>
              <a:rPr lang="hu-HU" altLang="hu-HU" sz="2400"/>
              <a:t>=4</a:t>
            </a:r>
          </a:p>
        </p:txBody>
      </p:sp>
      <p:sp>
        <p:nvSpPr>
          <p:cNvPr id="27656" name="Szövegdoboz 9"/>
          <p:cNvSpPr txBox="1">
            <a:spLocks noChangeArrowheads="1"/>
          </p:cNvSpPr>
          <p:nvPr/>
        </p:nvSpPr>
        <p:spPr bwMode="auto">
          <a:xfrm>
            <a:off x="7019925" y="1568450"/>
            <a:ext cx="139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/>
              <a:t>y</a:t>
            </a:r>
            <a:r>
              <a:rPr lang="hu-HU" altLang="hu-HU" sz="2400" baseline="-25000"/>
              <a:t>átlag</a:t>
            </a:r>
            <a:r>
              <a:rPr lang="hu-HU" altLang="hu-HU" sz="2400"/>
              <a:t>=7.8</a:t>
            </a:r>
          </a:p>
        </p:txBody>
      </p:sp>
    </p:spTree>
    <p:extLst>
      <p:ext uri="{BB962C8B-B14F-4D97-AF65-F5344CB8AC3E}">
        <p14:creationId xmlns:p14="http://schemas.microsoft.com/office/powerpoint/2010/main" val="882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476672"/>
            <a:ext cx="6124818" cy="128516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8675" name="Szövegdoboz 4"/>
          <p:cNvSpPr txBox="1">
            <a:spLocks noChangeArrowheads="1"/>
          </p:cNvSpPr>
          <p:nvPr/>
        </p:nvSpPr>
        <p:spPr bwMode="auto">
          <a:xfrm>
            <a:off x="3511550" y="1835150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r</a:t>
            </a:r>
            <a:r>
              <a:rPr lang="hu-HU" altLang="hu-HU" sz="2400" baseline="30000">
                <a:latin typeface="Arial" charset="0"/>
              </a:rPr>
              <a:t>2</a:t>
            </a:r>
            <a:r>
              <a:rPr lang="hu-HU" altLang="hu-HU" sz="2400">
                <a:latin typeface="Arial" charset="0"/>
              </a:rPr>
              <a:t>=0.839</a:t>
            </a:r>
          </a:p>
        </p:txBody>
      </p:sp>
      <p:sp>
        <p:nvSpPr>
          <p:cNvPr id="6" name="Téglalap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8729" y="2348880"/>
            <a:ext cx="1992469" cy="118352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8677" name="Szövegdoboz 6"/>
          <p:cNvSpPr txBox="1">
            <a:spLocks noChangeArrowheads="1"/>
          </p:cNvSpPr>
          <p:nvPr/>
        </p:nvSpPr>
        <p:spPr bwMode="auto">
          <a:xfrm>
            <a:off x="3548063" y="3429000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t=3.93</a:t>
            </a:r>
          </a:p>
        </p:txBody>
      </p:sp>
      <p:sp>
        <p:nvSpPr>
          <p:cNvPr id="28678" name="Szövegdoboz 7"/>
          <p:cNvSpPr txBox="1">
            <a:spLocks noChangeArrowheads="1"/>
          </p:cNvSpPr>
          <p:nvPr/>
        </p:nvSpPr>
        <p:spPr bwMode="auto">
          <a:xfrm>
            <a:off x="3162300" y="4005263"/>
            <a:ext cx="198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</a:t>
            </a:r>
            <a:r>
              <a:rPr lang="hu-HU" altLang="hu-HU" sz="2400" baseline="-25000">
                <a:latin typeface="Arial" charset="0"/>
              </a:rPr>
              <a:t>(0.05;4) </a:t>
            </a:r>
            <a:r>
              <a:rPr lang="hu-HU" altLang="hu-HU" sz="2400">
                <a:latin typeface="Arial" charset="0"/>
              </a:rPr>
              <a:t>=2.776</a:t>
            </a:r>
          </a:p>
        </p:txBody>
      </p:sp>
      <p:sp>
        <p:nvSpPr>
          <p:cNvPr id="28679" name="Szövegdoboz 8"/>
          <p:cNvSpPr txBox="1">
            <a:spLocks noChangeArrowheads="1"/>
          </p:cNvSpPr>
          <p:nvPr/>
        </p:nvSpPr>
        <p:spPr bwMode="auto">
          <a:xfrm>
            <a:off x="3422650" y="4724400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t&gt;t</a:t>
            </a:r>
            <a:r>
              <a:rPr lang="hu-HU" altLang="hu-HU" sz="2400" baseline="-25000">
                <a:latin typeface="Arial" charset="0"/>
              </a:rPr>
              <a:t>(0.05;4) </a:t>
            </a:r>
            <a:endParaRPr lang="hu-HU" altLang="hu-HU" sz="2400">
              <a:latin typeface="Arial" charset="0"/>
            </a:endParaRPr>
          </a:p>
        </p:txBody>
      </p:sp>
      <p:sp>
        <p:nvSpPr>
          <p:cNvPr id="28680" name="Szövegdoboz 9"/>
          <p:cNvSpPr txBox="1">
            <a:spLocks noChangeArrowheads="1"/>
          </p:cNvSpPr>
          <p:nvPr/>
        </p:nvSpPr>
        <p:spPr bwMode="auto">
          <a:xfrm>
            <a:off x="5113338" y="4772025"/>
            <a:ext cx="1295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>
                <a:latin typeface="Arial" charset="0"/>
              </a:rPr>
              <a:t>p=0.02</a:t>
            </a:r>
          </a:p>
        </p:txBody>
      </p:sp>
      <p:sp>
        <p:nvSpPr>
          <p:cNvPr id="28681" name="Szövegdoboz 1"/>
          <p:cNvSpPr txBox="1">
            <a:spLocks noChangeArrowheads="1"/>
          </p:cNvSpPr>
          <p:nvPr/>
        </p:nvSpPr>
        <p:spPr bwMode="auto">
          <a:xfrm>
            <a:off x="3346450" y="5516563"/>
            <a:ext cx="255587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H</a:t>
            </a:r>
            <a:r>
              <a:rPr lang="hu-HU" altLang="hu-HU" sz="2800" baseline="-25000">
                <a:latin typeface="Arial" charset="0"/>
              </a:rPr>
              <a:t>0</a:t>
            </a:r>
            <a:r>
              <a:rPr lang="hu-HU" altLang="hu-HU" sz="2800">
                <a:latin typeface="Arial" charset="0"/>
              </a:rPr>
              <a:t>-t elutasítom</a:t>
            </a:r>
          </a:p>
        </p:txBody>
      </p:sp>
      <p:sp>
        <p:nvSpPr>
          <p:cNvPr id="28682" name="Szövegdoboz 1"/>
          <p:cNvSpPr txBox="1">
            <a:spLocks noChangeArrowheads="1"/>
          </p:cNvSpPr>
          <p:nvPr/>
        </p:nvSpPr>
        <p:spPr bwMode="auto">
          <a:xfrm>
            <a:off x="2732088" y="6059488"/>
            <a:ext cx="398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  <a:latin typeface="Arial" charset="0"/>
              </a:rPr>
              <a:t>Van kapcsolat, korreláció!</a:t>
            </a:r>
          </a:p>
        </p:txBody>
      </p:sp>
    </p:spTree>
    <p:extLst>
      <p:ext uri="{BB962C8B-B14F-4D97-AF65-F5344CB8AC3E}">
        <p14:creationId xmlns:p14="http://schemas.microsoft.com/office/powerpoint/2010/main" val="3409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altLang="hu-HU" smtClean="0"/>
              <a:t>Regressziós egyenes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750" y="1628775"/>
          <a:ext cx="3719514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9757"/>
                <a:gridCol w="1859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4499992" y="1628800"/>
          <a:ext cx="4067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4572000" y="4114800"/>
          <a:ext cx="3960440" cy="233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755576" y="465313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egyenes egyenletének ismeretében becslés adható az egyik változó értékének ismeretében a másik változó értékére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95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Interpoláció - extrapoláció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50131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pontokra illesztett egyenes egyenletének ismeretében (y=</a:t>
            </a:r>
            <a:r>
              <a:rPr lang="hu-HU" dirty="0" err="1" smtClean="0"/>
              <a:t>ax</a:t>
            </a:r>
            <a:r>
              <a:rPr lang="hu-HU" dirty="0" smtClean="0"/>
              <a:t>+b) az egyik változó értéke alapján a másik értéke megbecsülhető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8027"/>
              </p:ext>
            </p:extLst>
          </p:nvPr>
        </p:nvGraphicFramePr>
        <p:xfrm>
          <a:off x="1691680" y="1556792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err="1" smtClean="0"/>
              <a:t>Nemparaméteres</a:t>
            </a:r>
            <a:r>
              <a:rPr lang="hu-HU" dirty="0" smtClean="0"/>
              <a:t> statisztikai eljárások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3575" y="3891498"/>
            <a:ext cx="509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 mintás t próba		</a:t>
            </a:r>
            <a:r>
              <a:rPr lang="hu-HU" sz="2400" dirty="0" err="1" smtClean="0"/>
              <a:t>Wilcoxon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631" y="4353163"/>
            <a:ext cx="6568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 mintás t próba		</a:t>
            </a:r>
            <a:r>
              <a:rPr lang="hu-HU" sz="2400" dirty="0" err="1" smtClean="0"/>
              <a:t>Mann-Whitney</a:t>
            </a:r>
            <a:r>
              <a:rPr lang="hu-HU" sz="2400" dirty="0" smtClean="0"/>
              <a:t> U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	</a:t>
            </a:r>
            <a:r>
              <a:rPr lang="hu-HU" sz="2400" dirty="0" err="1" smtClean="0"/>
              <a:t>Kolmogorov-Smirnov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1017" y="5184160"/>
            <a:ext cx="679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ANOVA				</a:t>
            </a:r>
            <a:r>
              <a:rPr lang="hu-HU" sz="2400" dirty="0" err="1" smtClean="0"/>
              <a:t>Kruskal</a:t>
            </a:r>
            <a:r>
              <a:rPr lang="hu-HU" sz="2400"/>
              <a:t> </a:t>
            </a:r>
            <a:r>
              <a:rPr lang="hu-HU" sz="2400" smtClean="0"/>
              <a:t>Wallis </a:t>
            </a:r>
            <a:r>
              <a:rPr lang="hu-HU" sz="2400" dirty="0" err="1" smtClean="0"/>
              <a:t>ANOVA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89607" y="5805813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Pearson</a:t>
            </a:r>
            <a:r>
              <a:rPr lang="hu-HU" sz="2400" dirty="0" smtClean="0"/>
              <a:t> korreláció		</a:t>
            </a:r>
            <a:r>
              <a:rPr lang="hu-HU" sz="2400" dirty="0" err="1" smtClean="0"/>
              <a:t>Spearman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33623" y="1772816"/>
            <a:ext cx="7220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Akkor kell alkalmazni, ha az adat nem paraméter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nem folytonos, hanem diszkrét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folytonos, de nem normál eloszlású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3162120"/>
            <a:ext cx="651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Paraméteres eljárások      Nem paraméteres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7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28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5. Diszkusszió - az eredmények leírása, értelmezése,  	magyarázata 	(interpretációja)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11039" y="227687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Diszkusszió </a:t>
            </a:r>
            <a:r>
              <a:rPr lang="hu-HU" sz="2800" dirty="0" smtClean="0"/>
              <a:t>– Megbeszélés fejezet</a:t>
            </a:r>
          </a:p>
          <a:p>
            <a:endParaRPr lang="hu-HU" sz="2800" dirty="0"/>
          </a:p>
          <a:p>
            <a:pPr lvl="1"/>
            <a:r>
              <a:rPr lang="hu-HU" sz="2800" dirty="0" smtClean="0"/>
              <a:t>A saját adatok összehasonlításának elemzése, az okok, indoklások megfogalmazása (miért tapasztaltunk eltérést, korrelációt…)</a:t>
            </a:r>
          </a:p>
          <a:p>
            <a:pPr lvl="1"/>
            <a:r>
              <a:rPr lang="hu-HU" sz="2800" dirty="0" smtClean="0"/>
              <a:t>az </a:t>
            </a:r>
            <a:r>
              <a:rPr lang="hu-HU" sz="2800" dirty="0"/>
              <a:t>irodalmi áttekintésben és az eredményekben közölt adatok </a:t>
            </a:r>
            <a:r>
              <a:rPr lang="hu-HU" sz="2800" dirty="0" smtClean="0"/>
              <a:t>összehasonlítása, ütköztetése</a:t>
            </a:r>
            <a:endParaRPr lang="hu-HU" sz="2800" dirty="0"/>
          </a:p>
          <a:p>
            <a:pPr lvl="1"/>
            <a:r>
              <a:rPr lang="hu-HU" sz="2800" dirty="0"/>
              <a:t>az új eredmények beillesztése a korábbi ismeretek rendszerébe</a:t>
            </a:r>
          </a:p>
        </p:txBody>
      </p:sp>
    </p:spTree>
    <p:extLst>
      <p:ext uri="{BB962C8B-B14F-4D97-AF65-F5344CB8AC3E}">
        <p14:creationId xmlns:p14="http://schemas.microsoft.com/office/powerpoint/2010/main" val="1845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Irodalomjegyzék</a:t>
            </a:r>
          </a:p>
          <a:p>
            <a:pPr lvl="1"/>
            <a:r>
              <a:rPr lang="hu-HU" dirty="0" smtClean="0"/>
              <a:t>egységes formában</a:t>
            </a:r>
          </a:p>
          <a:p>
            <a:pPr lvl="1"/>
            <a:r>
              <a:rPr lang="hu-HU" dirty="0" smtClean="0"/>
              <a:t>a cikknél: cím, szerzők, folyóirat, dátum, oldalszám</a:t>
            </a:r>
          </a:p>
          <a:p>
            <a:pPr lvl="1"/>
            <a:r>
              <a:rPr lang="hu-HU" dirty="0" smtClean="0"/>
              <a:t>a könyvnél: cím, szerzők, kiadó, dátum, oldalszám</a:t>
            </a:r>
          </a:p>
          <a:p>
            <a:pPr marL="457200" lvl="1" indent="0">
              <a:buNone/>
            </a:pPr>
            <a:r>
              <a:rPr lang="hu-HU" sz="2600" b="1" dirty="0"/>
              <a:t>A </a:t>
            </a:r>
            <a:r>
              <a:rPr lang="hu-HU" sz="2600" b="1" dirty="0" err="1"/>
              <a:t>study</a:t>
            </a:r>
            <a:r>
              <a:rPr lang="hu-HU" sz="2600" b="1" dirty="0"/>
              <a:t> </a:t>
            </a:r>
            <a:r>
              <a:rPr lang="hu-HU" sz="2600" b="1" dirty="0" err="1"/>
              <a:t>on</a:t>
            </a:r>
            <a:r>
              <a:rPr lang="hu-HU" sz="2600" b="1" dirty="0"/>
              <a:t> </a:t>
            </a:r>
            <a:r>
              <a:rPr lang="hu-HU" sz="2600" b="1" dirty="0" err="1"/>
              <a:t>top-level</a:t>
            </a:r>
            <a:r>
              <a:rPr lang="hu-HU" sz="2600" b="1" dirty="0"/>
              <a:t> </a:t>
            </a:r>
            <a:r>
              <a:rPr lang="hu-HU" sz="2600" b="1" dirty="0" err="1" smtClean="0"/>
              <a:t>rifle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shooters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postural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stability</a:t>
            </a:r>
            <a:r>
              <a:rPr lang="hu-HU" sz="2600" b="1" dirty="0" smtClean="0"/>
              <a:t>. </a:t>
            </a:r>
            <a:r>
              <a:rPr lang="hu-HU" sz="2600" b="1" dirty="0" err="1" smtClean="0"/>
              <a:t>Era</a:t>
            </a:r>
            <a:r>
              <a:rPr lang="hu-HU" sz="2600" b="1" dirty="0" smtClean="0"/>
              <a:t> </a:t>
            </a:r>
            <a:r>
              <a:rPr lang="hu-HU" sz="2600" b="1" dirty="0"/>
              <a:t>P, </a:t>
            </a:r>
            <a:r>
              <a:rPr lang="hu-HU" sz="2600" b="1" dirty="0" err="1"/>
              <a:t>Konttinen</a:t>
            </a:r>
            <a:r>
              <a:rPr lang="hu-HU" sz="2600" b="1" dirty="0"/>
              <a:t> N, </a:t>
            </a:r>
            <a:r>
              <a:rPr lang="hu-HU" sz="2600" b="1" dirty="0" err="1"/>
              <a:t>Mehto</a:t>
            </a:r>
            <a:r>
              <a:rPr lang="hu-HU" sz="2600" b="1" dirty="0"/>
              <a:t> P, </a:t>
            </a:r>
            <a:r>
              <a:rPr lang="hu-HU" sz="2600" b="1" dirty="0" err="1"/>
              <a:t>Saarela</a:t>
            </a:r>
            <a:r>
              <a:rPr lang="hu-HU" sz="2600" b="1" dirty="0"/>
              <a:t> </a:t>
            </a:r>
            <a:r>
              <a:rPr lang="hu-HU" sz="2600" b="1" dirty="0" err="1" smtClean="0"/>
              <a:t>P</a:t>
            </a:r>
            <a:r>
              <a:rPr lang="hu-HU" sz="2600" b="1" dirty="0"/>
              <a:t>.</a:t>
            </a:r>
            <a:r>
              <a:rPr lang="hu-HU" sz="2600" b="1" dirty="0" smtClean="0"/>
              <a:t> </a:t>
            </a:r>
            <a:r>
              <a:rPr lang="hu-HU" sz="2600" b="1" dirty="0"/>
              <a:t>Journal </a:t>
            </a:r>
            <a:r>
              <a:rPr lang="hu-HU" sz="2600" b="1" dirty="0" smtClean="0"/>
              <a:t>of </a:t>
            </a:r>
            <a:r>
              <a:rPr lang="hu-HU" sz="2600" b="1" dirty="0" err="1" smtClean="0"/>
              <a:t>Biomechanics</a:t>
            </a:r>
            <a:r>
              <a:rPr lang="hu-HU" sz="2600" b="1" dirty="0" smtClean="0"/>
              <a:t>.  (1996) 29(3</a:t>
            </a:r>
            <a:r>
              <a:rPr lang="hu-HU" sz="2600" b="1" dirty="0"/>
              <a:t>); </a:t>
            </a:r>
            <a:r>
              <a:rPr lang="hu-HU" sz="2600" b="1" dirty="0" smtClean="0"/>
              <a:t>301-306.</a:t>
            </a:r>
            <a:endParaRPr lang="hu-HU" sz="2600" b="1" dirty="0"/>
          </a:p>
          <a:p>
            <a:r>
              <a:rPr lang="hu-HU" dirty="0" smtClean="0"/>
              <a:t>Függelék – Melléklet</a:t>
            </a:r>
          </a:p>
          <a:p>
            <a:pPr lvl="1"/>
            <a:r>
              <a:rPr lang="hu-HU" dirty="0" smtClean="0"/>
              <a:t>Adatok</a:t>
            </a:r>
          </a:p>
          <a:p>
            <a:pPr lvl="1"/>
            <a:r>
              <a:rPr lang="hu-HU" dirty="0" smtClean="0"/>
              <a:t>Beleegyező nyilatkozat minta</a:t>
            </a:r>
          </a:p>
          <a:p>
            <a:pPr lvl="1"/>
            <a:r>
              <a:rPr lang="hu-HU" dirty="0" smtClean="0"/>
              <a:t>Kérdőív minta</a:t>
            </a:r>
          </a:p>
          <a:p>
            <a:r>
              <a:rPr lang="hu-HU" dirty="0" smtClean="0"/>
              <a:t>(Köszönetnyilvánítás)</a:t>
            </a:r>
          </a:p>
          <a:p>
            <a:pPr marL="0" indent="0">
              <a:buNone/>
            </a:pPr>
            <a:r>
              <a:rPr lang="hu-HU" dirty="0" smtClean="0"/>
              <a:t>táblázat fölött, ábra alatt magyarázó szöveg, külön-külön számozva, szövegben hivatkozva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3568" y="1628800"/>
            <a:ext cx="8028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dirty="0" smtClean="0"/>
          </a:p>
          <a:p>
            <a:pPr lvl="1"/>
            <a:r>
              <a:rPr lang="hu-HU" sz="2800" dirty="0" smtClean="0"/>
              <a:t>Döntések Hipotézisekről</a:t>
            </a:r>
          </a:p>
          <a:p>
            <a:pPr lvl="1"/>
            <a:endParaRPr lang="hu-HU" sz="2800" dirty="0"/>
          </a:p>
          <a:p>
            <a:pPr lvl="1"/>
            <a:r>
              <a:rPr lang="hu-HU" sz="2800" dirty="0"/>
              <a:t>a vizsgálat végrehajtásából, a módszerekből, </a:t>
            </a:r>
            <a:r>
              <a:rPr lang="hu-HU" sz="2800" dirty="0" smtClean="0"/>
              <a:t>az </a:t>
            </a:r>
            <a:r>
              <a:rPr lang="hu-HU" sz="2800" dirty="0"/>
              <a:t>eredményekből levonható következtetések </a:t>
            </a:r>
            <a:r>
              <a:rPr lang="hu-HU" sz="2800" dirty="0" smtClean="0"/>
              <a:t>kifejtése (gyakorlati </a:t>
            </a:r>
            <a:r>
              <a:rPr lang="hu-HU" sz="2800" dirty="0"/>
              <a:t>szempontok, alkalmazások figyelembevételével</a:t>
            </a:r>
            <a:r>
              <a:rPr lang="hu-HU" sz="2800" dirty="0" smtClean="0"/>
              <a:t>)</a:t>
            </a:r>
          </a:p>
          <a:p>
            <a:pPr lvl="1"/>
            <a:endParaRPr lang="hu-HU" sz="2800" dirty="0"/>
          </a:p>
          <a:p>
            <a:pPr lvl="1"/>
            <a:r>
              <a:rPr lang="hu-HU" sz="2800" dirty="0" err="1" smtClean="0"/>
              <a:t>limitációk</a:t>
            </a:r>
            <a:r>
              <a:rPr lang="hu-HU" sz="2800" dirty="0" smtClean="0"/>
              <a:t> - </a:t>
            </a:r>
            <a:r>
              <a:rPr lang="hu-HU" sz="2800" dirty="0" err="1" smtClean="0"/>
              <a:t>delimitációk</a:t>
            </a:r>
            <a:endParaRPr lang="hu-HU" sz="2800" dirty="0"/>
          </a:p>
          <a:p>
            <a:pPr lvl="1"/>
            <a:r>
              <a:rPr lang="hu-HU" sz="2800" dirty="0"/>
              <a:t>kitekintés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763688" y="692695"/>
            <a:ext cx="5550687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400" dirty="0"/>
              <a:t>Következtetések </a:t>
            </a:r>
            <a:r>
              <a:rPr lang="hu-HU" sz="4400" dirty="0" smtClean="0"/>
              <a:t>fejezet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175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Döntések a hipotézisekről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Javasolt forma:</a:t>
            </a:r>
          </a:p>
          <a:p>
            <a:pPr marL="0" indent="0">
              <a:buNone/>
            </a:pPr>
            <a:r>
              <a:rPr lang="hu-HU" dirty="0" smtClean="0"/>
              <a:t>H1: A ….(1. hipotézis) </a:t>
            </a:r>
          </a:p>
          <a:p>
            <a:pPr marL="0" indent="0">
              <a:buNone/>
            </a:pPr>
            <a:r>
              <a:rPr lang="hu-HU" dirty="0" smtClean="0"/>
              <a:t>A hipotézist elfogadom!</a:t>
            </a:r>
          </a:p>
          <a:p>
            <a:pPr marL="0" indent="0">
              <a:buNone/>
            </a:pPr>
            <a:r>
              <a:rPr lang="hu-HU" dirty="0" smtClean="0"/>
              <a:t>rövid indoklás (…adatok, szignifikáns eltérések 	alapján…)</a:t>
            </a:r>
          </a:p>
          <a:p>
            <a:pPr marL="0" indent="0">
              <a:buNone/>
            </a:pPr>
            <a:r>
              <a:rPr lang="hu-HU" dirty="0" smtClean="0"/>
              <a:t>H2: A …. (2. hipotézis)</a:t>
            </a:r>
          </a:p>
          <a:p>
            <a:pPr marL="0" indent="0">
              <a:buNone/>
            </a:pPr>
            <a:r>
              <a:rPr lang="hu-HU" dirty="0" smtClean="0"/>
              <a:t>A hipotézist elutasítom!</a:t>
            </a:r>
          </a:p>
          <a:p>
            <a:pPr marL="0" indent="0">
              <a:buNone/>
            </a:pPr>
            <a:r>
              <a:rPr lang="hu-HU" dirty="0" smtClean="0"/>
              <a:t>rövid indoklás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hu-HU" dirty="0" smtClean="0"/>
              <a:t>A </a:t>
            </a:r>
            <a:r>
              <a:rPr lang="hu-HU" dirty="0"/>
              <a:t>vizsgálat céljának és eredményeinek rövid </a:t>
            </a:r>
            <a:r>
              <a:rPr lang="hu-HU" dirty="0" smtClean="0"/>
              <a:t>ismertetése 1-1.5 oldal terjedelemben. Cél, hogy csak az összefoglalás olvasásával is teljes képet lehessen kapni a szakdolgozat céljáról, módszereiről, legfontosabb eredményeiről, eredményekből levont következtetésekből.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4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31088" y="1916832"/>
            <a:ext cx="864096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hu-HU" sz="32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egységes formában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a cikknél: cím, szerzők, folyóirat, dátum, oldalszám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a könyvnél: cím, szerzők, kiadó, dátum, </a:t>
            </a:r>
            <a:r>
              <a:rPr lang="hu-HU" sz="2800" dirty="0" smtClean="0">
                <a:solidFill>
                  <a:prstClr val="black"/>
                </a:solidFill>
              </a:rPr>
              <a:t>oldalszám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 smtClean="0">
                <a:solidFill>
                  <a:prstClr val="black"/>
                </a:solidFill>
              </a:rPr>
              <a:t>honlapnál a letöltés időpontját is feltüntetve</a:t>
            </a:r>
            <a:endParaRPr lang="hu-HU" sz="280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hu-HU" sz="2600" b="1" dirty="0">
                <a:solidFill>
                  <a:prstClr val="black"/>
                </a:solidFill>
              </a:rPr>
              <a:t>A </a:t>
            </a:r>
            <a:r>
              <a:rPr lang="hu-HU" sz="2600" b="1" dirty="0" err="1">
                <a:solidFill>
                  <a:prstClr val="black"/>
                </a:solidFill>
              </a:rPr>
              <a:t>study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on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top-level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rifle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shooters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postural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stability</a:t>
            </a:r>
            <a:r>
              <a:rPr lang="hu-HU" sz="2600" b="1" dirty="0">
                <a:solidFill>
                  <a:prstClr val="black"/>
                </a:solidFill>
              </a:rPr>
              <a:t>. </a:t>
            </a:r>
            <a:r>
              <a:rPr lang="hu-HU" sz="2600" b="1" dirty="0" err="1">
                <a:solidFill>
                  <a:prstClr val="black"/>
                </a:solidFill>
              </a:rPr>
              <a:t>Era</a:t>
            </a:r>
            <a:r>
              <a:rPr lang="hu-HU" sz="2600" b="1" dirty="0">
                <a:solidFill>
                  <a:prstClr val="black"/>
                </a:solidFill>
              </a:rPr>
              <a:t> P, </a:t>
            </a:r>
            <a:r>
              <a:rPr lang="hu-HU" sz="2600" b="1" dirty="0" err="1">
                <a:solidFill>
                  <a:prstClr val="black"/>
                </a:solidFill>
              </a:rPr>
              <a:t>Konttinen</a:t>
            </a:r>
            <a:r>
              <a:rPr lang="hu-HU" sz="2600" b="1" dirty="0">
                <a:solidFill>
                  <a:prstClr val="black"/>
                </a:solidFill>
              </a:rPr>
              <a:t> N, </a:t>
            </a:r>
            <a:r>
              <a:rPr lang="hu-HU" sz="2600" b="1" dirty="0" err="1">
                <a:solidFill>
                  <a:prstClr val="black"/>
                </a:solidFill>
              </a:rPr>
              <a:t>Mehto</a:t>
            </a:r>
            <a:r>
              <a:rPr lang="hu-HU" sz="2600" b="1" dirty="0">
                <a:solidFill>
                  <a:prstClr val="black"/>
                </a:solidFill>
              </a:rPr>
              <a:t> P, </a:t>
            </a:r>
            <a:r>
              <a:rPr lang="hu-HU" sz="2600" b="1" dirty="0" err="1">
                <a:solidFill>
                  <a:prstClr val="black"/>
                </a:solidFill>
              </a:rPr>
              <a:t>Saarela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P</a:t>
            </a:r>
            <a:r>
              <a:rPr lang="hu-HU" sz="2600" b="1" dirty="0">
                <a:solidFill>
                  <a:prstClr val="black"/>
                </a:solidFill>
              </a:rPr>
              <a:t>. Journal of </a:t>
            </a:r>
            <a:r>
              <a:rPr lang="hu-HU" sz="2600" b="1" dirty="0" err="1">
                <a:solidFill>
                  <a:prstClr val="black"/>
                </a:solidFill>
              </a:rPr>
              <a:t>Biomechanics</a:t>
            </a:r>
            <a:r>
              <a:rPr lang="hu-HU" sz="2600" b="1" dirty="0">
                <a:solidFill>
                  <a:prstClr val="black"/>
                </a:solidFill>
              </a:rPr>
              <a:t>.  (1996) 29(3); 301-306</a:t>
            </a:r>
            <a:r>
              <a:rPr lang="hu-HU" sz="2600" b="1" dirty="0" smtClean="0">
                <a:solidFill>
                  <a:prstClr val="black"/>
                </a:solidFill>
              </a:rPr>
              <a:t>.</a:t>
            </a:r>
          </a:p>
          <a:p>
            <a:pPr lvl="1">
              <a:spcBef>
                <a:spcPct val="20000"/>
              </a:spcBef>
            </a:pPr>
            <a:endParaRPr lang="hu-HU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43608" y="296733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5. ábra.</a:t>
            </a:r>
            <a:r>
              <a:rPr lang="hu-HU" dirty="0" smtClean="0"/>
              <a:t> </a:t>
            </a:r>
            <a:r>
              <a:rPr lang="hu-HU" dirty="0"/>
              <a:t>A különböző </a:t>
            </a:r>
            <a:r>
              <a:rPr lang="hu-HU" dirty="0" err="1"/>
              <a:t>bokaortézisek</a:t>
            </a:r>
            <a:r>
              <a:rPr lang="hu-HU" dirty="0"/>
              <a:t> hatása a test </a:t>
            </a:r>
            <a:r>
              <a:rPr lang="hu-HU" dirty="0" err="1"/>
              <a:t>mediolaterális</a:t>
            </a:r>
            <a:r>
              <a:rPr lang="hu-HU" dirty="0"/>
              <a:t> kilengéseinek 	</a:t>
            </a:r>
            <a:r>
              <a:rPr lang="hu-HU" dirty="0" smtClean="0"/>
              <a:t>sebességére.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83407"/>
              </p:ext>
            </p:extLst>
          </p:nvPr>
        </p:nvGraphicFramePr>
        <p:xfrm>
          <a:off x="1942696" y="4869160"/>
          <a:ext cx="5453380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896620"/>
                <a:gridCol w="629285"/>
                <a:gridCol w="629285"/>
                <a:gridCol w="426720"/>
                <a:gridCol w="556895"/>
                <a:gridCol w="629285"/>
                <a:gridCol w="629285"/>
                <a:gridCol w="426720"/>
                <a:gridCol w="629285"/>
              </a:tblGrid>
              <a:tr h="570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T-test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Dependent</a:t>
                      </a: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Samples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Std.Dv.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Diff.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Std.Dv. Diff.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df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H/Q ratio 30°/s (J)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71,571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14,91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11,14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H/Q ratio 120°/s (J)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71,113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11,39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1537038" y="407707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2. táblázat. </a:t>
            </a:r>
            <a:r>
              <a:rPr lang="hu-HU" dirty="0" smtClean="0"/>
              <a:t>t-test </a:t>
            </a:r>
            <a:r>
              <a:rPr lang="hu-HU" dirty="0"/>
              <a:t>adatai 30°/s és 120°/s összehasonlítására jobb </a:t>
            </a:r>
            <a:r>
              <a:rPr lang="hu-HU" dirty="0" smtClean="0"/>
              <a:t>	lábon</a:t>
            </a:r>
            <a:endParaRPr lang="hu-HU" dirty="0"/>
          </a:p>
        </p:txBody>
      </p:sp>
      <p:pic>
        <p:nvPicPr>
          <p:cNvPr id="6" name="Kép 5" descr="Hadadigrafik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098" y="511428"/>
            <a:ext cx="5184576" cy="23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Tudományos cikk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Abstract</a:t>
            </a:r>
            <a:endParaRPr lang="hu-HU" dirty="0" smtClean="0"/>
          </a:p>
          <a:p>
            <a:r>
              <a:rPr lang="hu-HU" dirty="0" err="1" smtClean="0"/>
              <a:t>Keywords</a:t>
            </a:r>
            <a:r>
              <a:rPr lang="hu-HU" dirty="0" smtClean="0"/>
              <a:t> – gyakran erre érdemes keresni</a:t>
            </a:r>
          </a:p>
          <a:p>
            <a:r>
              <a:rPr lang="hu-HU" dirty="0" err="1" smtClean="0"/>
              <a:t>Introduction</a:t>
            </a:r>
            <a:endParaRPr lang="hu-HU" dirty="0" smtClean="0"/>
          </a:p>
          <a:p>
            <a:r>
              <a:rPr lang="hu-HU" dirty="0" err="1" smtClean="0"/>
              <a:t>Methods</a:t>
            </a:r>
            <a:endParaRPr lang="hu-HU" dirty="0" smtClean="0"/>
          </a:p>
          <a:p>
            <a:r>
              <a:rPr lang="hu-HU" dirty="0" err="1" smtClean="0"/>
              <a:t>Results</a:t>
            </a:r>
            <a:endParaRPr lang="hu-HU" dirty="0" smtClean="0"/>
          </a:p>
          <a:p>
            <a:r>
              <a:rPr lang="hu-HU" dirty="0" err="1" smtClean="0"/>
              <a:t>Discussion</a:t>
            </a:r>
            <a:endParaRPr lang="hu-HU" dirty="0" smtClean="0"/>
          </a:p>
          <a:p>
            <a:r>
              <a:rPr lang="hu-HU" dirty="0" err="1" smtClean="0"/>
              <a:t>Conclusion</a:t>
            </a:r>
            <a:endParaRPr lang="hu-HU" dirty="0" smtClean="0"/>
          </a:p>
          <a:p>
            <a:r>
              <a:rPr lang="hu-HU" dirty="0" err="1" smtClean="0"/>
              <a:t>References</a:t>
            </a:r>
            <a:endParaRPr lang="hu-HU" dirty="0" smtClean="0"/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7504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tudományos </a:t>
            </a:r>
            <a:r>
              <a:rPr lang="hu-HU" dirty="0" smtClean="0"/>
              <a:t>probléma megoldásának és a szakdolgozatírásnak</a:t>
            </a:r>
            <a:r>
              <a:rPr lang="hu-HU" dirty="0"/>
              <a:t> </a:t>
            </a:r>
            <a:r>
              <a:rPr lang="hu-HU" dirty="0" smtClean="0"/>
              <a:t>a lépései</a:t>
            </a:r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9806" y="1978450"/>
            <a:ext cx="8339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200" dirty="0" smtClean="0"/>
              <a:t>1a. </a:t>
            </a:r>
            <a:r>
              <a:rPr lang="hu-HU" altLang="hu-HU" sz="3200" dirty="0"/>
              <a:t>Probléma kiválasztása, megfogalmazása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7270" y="3091351"/>
            <a:ext cx="6427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2. </a:t>
            </a:r>
            <a:r>
              <a:rPr lang="hu-HU" altLang="hu-HU" sz="2800" dirty="0" smtClean="0"/>
              <a:t> A </a:t>
            </a:r>
            <a:r>
              <a:rPr lang="hu-HU" altLang="hu-HU" sz="2800" dirty="0"/>
              <a:t>hipotézis megfogalmazása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5390" y="3575865"/>
            <a:ext cx="7197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3. </a:t>
            </a:r>
            <a:r>
              <a:rPr lang="hu-HU" altLang="hu-HU" sz="2800" dirty="0" smtClean="0"/>
              <a:t> Mérés tervezés, adatgyűjtés - mérés </a:t>
            </a:r>
            <a:endParaRPr lang="hu-HU" altLang="hu-HU" sz="28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75390" y="4673011"/>
            <a:ext cx="7507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 smtClean="0"/>
              <a:t>5.  Az </a:t>
            </a:r>
            <a:r>
              <a:rPr lang="hu-HU" altLang="hu-HU" sz="2800" dirty="0"/>
              <a:t>eredmények </a:t>
            </a:r>
            <a:r>
              <a:rPr lang="hu-HU" altLang="hu-HU" sz="2800" dirty="0" smtClean="0"/>
              <a:t>leírása, </a:t>
            </a:r>
            <a:r>
              <a:rPr lang="hu-HU" altLang="hu-HU" sz="2800" dirty="0"/>
              <a:t>értelmezése, </a:t>
            </a:r>
            <a:r>
              <a:rPr lang="hu-HU" altLang="hu-HU" sz="2800" dirty="0" smtClean="0"/>
              <a:t> 	magyarázata </a:t>
            </a:r>
            <a:r>
              <a:rPr lang="hu-HU" altLang="hu-HU" sz="2800" dirty="0"/>
              <a:t>	(interpretációja)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5390" y="4099085"/>
            <a:ext cx="6448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4.  Az adatok feldolgozása (statisztika)</a:t>
            </a:r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52510" y="2506576"/>
            <a:ext cx="474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1b. Az irodalom áttekintése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2719" y="5657671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sorrend nem egyértelmű, gyakran a kutatás során a lépések más sorrendben követik egymást, illetve a kutatók korábbi lépéseket módosítanak a későbbiek  ismeretében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2677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722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HOGYAN KELL SZAKDOLGOZATOT/DIPLOMAMUNKÁT ÍRNI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2708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96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kurzus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Megismertetni a hallgatókkal </a:t>
            </a:r>
          </a:p>
          <a:p>
            <a:r>
              <a:rPr lang="hu-HU" dirty="0" smtClean="0"/>
              <a:t>a tudományos kutatás alapelemeit </a:t>
            </a:r>
          </a:p>
          <a:p>
            <a:r>
              <a:rPr lang="hu-HU" dirty="0" smtClean="0"/>
              <a:t>tudományos igényű vizsgálat kivitelezésének módszereit</a:t>
            </a:r>
          </a:p>
          <a:p>
            <a:r>
              <a:rPr lang="hu-HU" dirty="0"/>
              <a:t>a</a:t>
            </a:r>
            <a:r>
              <a:rPr lang="hu-HU" dirty="0" smtClean="0"/>
              <a:t>z adatok feldolgozásának statisztikai módszereit</a:t>
            </a:r>
          </a:p>
          <a:p>
            <a:r>
              <a:rPr lang="hu-HU" dirty="0" smtClean="0"/>
              <a:t>a szakdolgozattal kapcsolatos követelményeket.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63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dirty="0" smtClean="0"/>
              <a:t>A szakdolgozat írása csak az utolsó fázisa egy tudományos kutatásnak!</a:t>
            </a:r>
          </a:p>
          <a:p>
            <a:pPr marL="0" indent="0" algn="ctr">
              <a:buNone/>
            </a:pPr>
            <a:r>
              <a:rPr lang="hu-HU" dirty="0" smtClean="0"/>
              <a:t> </a:t>
            </a:r>
          </a:p>
          <a:p>
            <a:pPr marL="0" indent="0" algn="ctr">
              <a:buNone/>
            </a:pPr>
            <a:r>
              <a:rPr lang="hu-HU" dirty="0" smtClean="0"/>
              <a:t>Természetesen a kutatás kivitelezésével párhuzamosan történik-történhet a szakdolgozat fejezeteinek írása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Az első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Kell egy téma! Kell egy vizsgálandó probléma!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7696" y="3573016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Honnan lesz téma?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tanszékek szoktak szakdolgozati témákat hirdetni, vagy meg lehet 	keresni az oktatókat</a:t>
            </a:r>
          </a:p>
          <a:p>
            <a:pPr algn="ctr"/>
            <a:r>
              <a:rPr lang="hu-HU" sz="3200" dirty="0" smtClean="0"/>
              <a:t>Témát a hallgató is hozhat, de keresnie kell hozzá témavezetőt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2576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témaválasztás általános szempontjai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556792"/>
            <a:ext cx="784080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Feldolgozhatóság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Idő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Eszközök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Erőforrások</a:t>
            </a:r>
          </a:p>
          <a:p>
            <a:r>
              <a:rPr lang="hu-HU" sz="3200" b="1" dirty="0" smtClean="0"/>
              <a:t>Összetettség 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Ha túl összetett soha nem lesz kész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Ha nem elég összetett senki sem érdekel</a:t>
            </a:r>
          </a:p>
          <a:p>
            <a:r>
              <a:rPr lang="hu-HU" sz="3200" b="1" dirty="0" smtClean="0"/>
              <a:t>Személyes érdeklődés</a:t>
            </a:r>
          </a:p>
          <a:p>
            <a:r>
              <a:rPr lang="hu-HU" sz="3200" b="1" dirty="0" smtClean="0"/>
              <a:t>Elméleti tudományos érték</a:t>
            </a:r>
          </a:p>
          <a:p>
            <a:r>
              <a:rPr lang="hu-HU" sz="3200" b="1" dirty="0" smtClean="0"/>
              <a:t>Gyakorlati haszon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298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9040" y="2234481"/>
            <a:ext cx="82105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j-lt"/>
              </a:rPr>
              <a:t>Egyéni </a:t>
            </a:r>
            <a:r>
              <a:rPr lang="hu-HU" altLang="hu-HU" sz="2800" dirty="0" smtClean="0">
                <a:latin typeface="+mj-lt"/>
              </a:rPr>
              <a:t>és/vagy </a:t>
            </a:r>
            <a:r>
              <a:rPr lang="hu-HU" altLang="hu-HU" sz="2800" dirty="0">
                <a:latin typeface="+mj-lt"/>
              </a:rPr>
              <a:t>szakmai </a:t>
            </a:r>
            <a:r>
              <a:rPr lang="hu-HU" altLang="hu-HU" sz="2800" dirty="0" smtClean="0">
                <a:latin typeface="+mj-lt"/>
              </a:rPr>
              <a:t>haszon (</a:t>
            </a:r>
            <a:r>
              <a:rPr lang="hu-HU" altLang="hu-HU" sz="2800" dirty="0" err="1">
                <a:latin typeface="+mj-lt"/>
              </a:rPr>
              <a:t>Irni</a:t>
            </a:r>
            <a:r>
              <a:rPr lang="hu-HU" altLang="hu-HU" sz="2800" dirty="0">
                <a:latin typeface="+mj-lt"/>
              </a:rPr>
              <a:t> kell szakdolgozatot!)</a:t>
            </a:r>
          </a:p>
          <a:p>
            <a:pPr eaLnBrk="1" hangingPunct="1"/>
            <a:endParaRPr lang="hu-HU" altLang="hu-HU" sz="2800" dirty="0"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10211" y="1711261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j-lt"/>
              </a:rPr>
              <a:t>Mikro- vagy </a:t>
            </a:r>
            <a:r>
              <a:rPr lang="hu-HU" altLang="hu-HU" sz="2800" dirty="0" err="1">
                <a:latin typeface="+mj-lt"/>
              </a:rPr>
              <a:t>makroközösségi</a:t>
            </a:r>
            <a:r>
              <a:rPr lang="hu-HU" altLang="hu-HU" sz="2800" dirty="0">
                <a:latin typeface="+mj-lt"/>
              </a:rPr>
              <a:t> </a:t>
            </a:r>
            <a:r>
              <a:rPr lang="hu-HU" altLang="hu-HU" sz="2800" dirty="0" smtClean="0">
                <a:latin typeface="+mj-lt"/>
              </a:rPr>
              <a:t>igény</a:t>
            </a:r>
            <a:endParaRPr lang="hu-HU" altLang="hu-HU" sz="2800" dirty="0"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0211" y="3081304"/>
            <a:ext cx="5616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j-lt"/>
              </a:rPr>
              <a:t>Talál-e hozzá megfelelő témavezetőt?</a:t>
            </a:r>
            <a:endParaRPr lang="hu-HU" sz="2800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33407" y="4221088"/>
            <a:ext cx="821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gyakorlati megvalósíthatóság szempontjából a legfontosabb: </a:t>
            </a:r>
          </a:p>
          <a:p>
            <a:pPr algn="ctr"/>
            <a:r>
              <a:rPr lang="hu-HU" sz="2400" dirty="0" smtClean="0"/>
              <a:t>kidolgozható-e a téma</a:t>
            </a:r>
          </a:p>
          <a:p>
            <a:r>
              <a:rPr lang="hu-HU" sz="2400" dirty="0" smtClean="0"/>
              <a:t>	Rendelkezésre áll-e megfelelő mérési eszköz?</a:t>
            </a:r>
          </a:p>
          <a:p>
            <a:r>
              <a:rPr lang="hu-HU" sz="2400" dirty="0" smtClean="0"/>
              <a:t>	Vannak-e megfelelő vizsgálati személyek?</a:t>
            </a:r>
          </a:p>
          <a:p>
            <a:r>
              <a:rPr lang="hu-HU" sz="2400" dirty="0" smtClean="0"/>
              <a:t>	Belefér-e az időbe?</a:t>
            </a:r>
          </a:p>
          <a:p>
            <a:r>
              <a:rPr lang="hu-HU" sz="2400" dirty="0" smtClean="0"/>
              <a:t>	Anyagi szempontból vállalható-e?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6735" y="3579436"/>
            <a:ext cx="645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j-lt"/>
              </a:rPr>
              <a:t>Született-e hasonló témában szakdolgozat?</a:t>
            </a:r>
            <a:endParaRPr lang="hu-HU" sz="2800" dirty="0">
              <a:latin typeface="+mj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300037"/>
            <a:ext cx="8229600" cy="125675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/>
              <a:t>Mi határozhatja még meg </a:t>
            </a:r>
            <a:r>
              <a:rPr lang="hu-HU" sz="4000" dirty="0"/>
              <a:t>a témaválasztást</a:t>
            </a:r>
            <a:endParaRPr lang="hu-HU" altLang="hu-HU" sz="4000" dirty="0"/>
          </a:p>
        </p:txBody>
      </p:sp>
    </p:spTree>
    <p:extLst>
      <p:ext uri="{BB962C8B-B14F-4D97-AF65-F5344CB8AC3E}">
        <p14:creationId xmlns:p14="http://schemas.microsoft.com/office/powerpoint/2010/main" val="323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906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hu-HU" smtClean="0"/>
              <a:t>A </a:t>
            </a:r>
            <a:r>
              <a:rPr lang="hu-HU" dirty="0" smtClean="0"/>
              <a:t>szakirodalom áttekintése, </a:t>
            </a:r>
            <a:r>
              <a:rPr lang="hu-HU" dirty="0"/>
              <a:t>ismeretszerzési </a:t>
            </a:r>
            <a:r>
              <a:rPr lang="hu-HU" dirty="0" smtClean="0"/>
              <a:t>módszerek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52134" y="1916832"/>
            <a:ext cx="173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Források: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2063" y="2527847"/>
            <a:ext cx="503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téma szakértői (pl. témavezető)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8087" y="3185980"/>
            <a:ext cx="85768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Adatbázisok (érdemes címszavakra, kulcsszavakra keresni)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Science </a:t>
            </a:r>
            <a:r>
              <a:rPr lang="hu-HU" sz="2800" dirty="0" err="1" smtClean="0"/>
              <a:t>direct</a:t>
            </a:r>
            <a:endParaRPr lang="hu-HU" sz="2800" dirty="0" smtClean="0"/>
          </a:p>
          <a:p>
            <a:r>
              <a:rPr lang="hu-HU" sz="2800" dirty="0" smtClean="0"/>
              <a:t>	</a:t>
            </a:r>
            <a:r>
              <a:rPr lang="hu-HU" sz="2800" dirty="0" err="1" smtClean="0"/>
              <a:t>PubMed</a:t>
            </a:r>
            <a:endParaRPr lang="hu-HU" sz="2800" dirty="0" smtClean="0"/>
          </a:p>
          <a:p>
            <a:r>
              <a:rPr lang="hu-HU" sz="2800" dirty="0"/>
              <a:t>	</a:t>
            </a:r>
            <a:r>
              <a:rPr lang="hu-HU" sz="2800" dirty="0" err="1" smtClean="0"/>
              <a:t>SportsDiscus</a:t>
            </a:r>
            <a:endParaRPr lang="hu-HU" sz="2800" dirty="0" smtClean="0"/>
          </a:p>
          <a:p>
            <a:r>
              <a:rPr lang="hu-HU" sz="2800" dirty="0" smtClean="0"/>
              <a:t>	</a:t>
            </a:r>
            <a:r>
              <a:rPr lang="hu-HU" sz="2800" dirty="0" err="1" smtClean="0"/>
              <a:t>Elsevier</a:t>
            </a:r>
            <a:endParaRPr lang="hu-HU" sz="2800" dirty="0" smtClean="0"/>
          </a:p>
          <a:p>
            <a:r>
              <a:rPr lang="hu-HU" sz="2800" dirty="0"/>
              <a:t>	</a:t>
            </a:r>
            <a:r>
              <a:rPr lang="hu-HU" sz="2800" dirty="0" err="1" smtClean="0"/>
              <a:t>Google</a:t>
            </a:r>
            <a:r>
              <a:rPr lang="hu-HU" sz="2800" dirty="0" smtClean="0"/>
              <a:t> keresők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087" y="5863636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Könyvtár: szakkönyvek, cikkek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38087" y="6189392"/>
            <a:ext cx="657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hasznosnak talált cikkek irodalomjegyzéke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898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" y="157456"/>
            <a:ext cx="8694872" cy="658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err="1" smtClean="0"/>
              <a:t>SPORTdiscus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0205"/>
            <a:ext cx="8784976" cy="39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14401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/>
              <a:t>Hogyan keressünk szakirodalmat a </a:t>
            </a:r>
            <a:r>
              <a:rPr lang="hu-HU" sz="4000" dirty="0" err="1" smtClean="0"/>
              <a:t>Pubmed-ben</a:t>
            </a:r>
            <a:r>
              <a:rPr lang="hu-HU" sz="4000" dirty="0" smtClean="0"/>
              <a:t>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9052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hu-HU" altLang="hu-HU" sz="3200"/>
              <a:t>Pubmed</a:t>
            </a:r>
            <a:br>
              <a:rPr lang="hu-HU" altLang="hu-HU" sz="3200"/>
            </a:br>
            <a:r>
              <a:rPr lang="hu-HU" altLang="hu-HU" sz="3200"/>
              <a:t> </a:t>
            </a:r>
            <a:r>
              <a:rPr lang="hu-HU" altLang="hu-HU" sz="1600"/>
              <a:t>(http://www.ncbi.nlm.nih.gov/pubmed/)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" y="1169368"/>
            <a:ext cx="915846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Keresési algebra </a:t>
            </a:r>
            <a:br>
              <a:rPr lang="hu-HU" altLang="hu-HU" sz="3200"/>
            </a:br>
            <a:r>
              <a:rPr lang="hu-HU" altLang="hu-HU" sz="3200"/>
              <a:t>(AND, OR, NOT)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449638"/>
            <a:ext cx="5657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77975"/>
            <a:ext cx="5562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033963"/>
            <a:ext cx="5562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Kötelező</a:t>
            </a:r>
            <a:r>
              <a:rPr lang="hu-HU" dirty="0" smtClean="0"/>
              <a:t> és Javasolt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hu-HU" cap="small" dirty="0">
                <a:solidFill>
                  <a:srgbClr val="FF0000"/>
                </a:solidFill>
              </a:rPr>
              <a:t>Ács Pongrác (2015): sporttudományi kutatások módszertana A kézikönyv a TÁMOP-4.1.2. E-15/1/KONV-2015-0003. </a:t>
            </a:r>
            <a:endParaRPr lang="hu-HU" cap="small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/>
              <a:t>Balogh és </a:t>
            </a:r>
            <a:r>
              <a:rPr lang="hu-HU" dirty="0" err="1"/>
              <a:t>mtsai</a:t>
            </a:r>
            <a:r>
              <a:rPr lang="hu-HU" dirty="0"/>
              <a:t> (2015): Bevezetés a sportdiagnosztikába, TÁMOP-4.1.2.E-  </a:t>
            </a:r>
            <a:r>
              <a:rPr lang="hu-HU" dirty="0" smtClean="0"/>
              <a:t>15/1/</a:t>
            </a:r>
            <a:r>
              <a:rPr lang="hu-HU" dirty="0" err="1" smtClean="0"/>
              <a:t>Konv-</a:t>
            </a:r>
            <a:r>
              <a:rPr lang="hu-HU" dirty="0" smtClean="0"/>
              <a:t> </a:t>
            </a:r>
            <a:r>
              <a:rPr lang="hu-HU" dirty="0"/>
              <a:t>2015-0001 program keretében készült Sporttudományi Tananyag, </a:t>
            </a:r>
            <a:r>
              <a:rPr lang="hu-HU" dirty="0" smtClean="0"/>
              <a:t>Campus </a:t>
            </a:r>
            <a:r>
              <a:rPr lang="hu-HU" dirty="0"/>
              <a:t>Kiadó, Debrecen</a:t>
            </a:r>
          </a:p>
          <a:p>
            <a:pPr marL="0" indent="0">
              <a:buNone/>
            </a:pPr>
            <a:r>
              <a:rPr lang="hu-HU" b="1" cap="small" dirty="0"/>
              <a:t> </a:t>
            </a:r>
            <a:endParaRPr lang="hu-HU" dirty="0"/>
          </a:p>
          <a:p>
            <a:r>
              <a:rPr lang="hu-HU" dirty="0" smtClean="0"/>
              <a:t>Ács </a:t>
            </a:r>
            <a:r>
              <a:rPr lang="hu-HU" dirty="0"/>
              <a:t>Pongrác – Pintér József </a:t>
            </a:r>
            <a:r>
              <a:rPr lang="hu-HU" dirty="0" smtClean="0"/>
              <a:t>(2011): </a:t>
            </a:r>
            <a:r>
              <a:rPr lang="hu-HU" dirty="0"/>
              <a:t>Bevezetés a </a:t>
            </a:r>
            <a:r>
              <a:rPr lang="hu-HU" dirty="0" err="1" smtClean="0"/>
              <a:t>sportstatisztikába.Dialóg</a:t>
            </a:r>
            <a:r>
              <a:rPr lang="hu-HU" dirty="0" smtClean="0"/>
              <a:t> </a:t>
            </a:r>
            <a:r>
              <a:rPr lang="hu-HU" dirty="0"/>
              <a:t>Campus </a:t>
            </a:r>
            <a:r>
              <a:rPr lang="hu-HU" dirty="0" smtClean="0"/>
              <a:t>Kiadó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Címszójavaslatok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557338"/>
            <a:ext cx="7132637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 publikációk évenkénti eloszlása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773238"/>
            <a:ext cx="804703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Témaszűkítés (kulcsszavak)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12875"/>
            <a:ext cx="5629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708275"/>
            <a:ext cx="5581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076700"/>
            <a:ext cx="56102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394325"/>
            <a:ext cx="55530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Szabad (nyílt) hozzáférésű publikációk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84350"/>
            <a:ext cx="799306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867400" y="3500438"/>
            <a:ext cx="2881313" cy="23050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altLang="hu-HU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További szűkítés és kiválasztás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778000"/>
            <a:ext cx="796131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Kiválasztás, azonosítás </a:t>
            </a:r>
            <a:r>
              <a:rPr lang="hu-HU" altLang="hu-HU" sz="1600"/>
              <a:t>(http://www.ncbi.nlm.nih.gov/pubmed/</a:t>
            </a:r>
            <a:r>
              <a:rPr lang="hu-HU" altLang="hu-HU" sz="1600">
                <a:solidFill>
                  <a:srgbClr val="FF6600"/>
                </a:solidFill>
              </a:rPr>
              <a:t>22677079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11300"/>
            <a:ext cx="712787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87450" y="6021388"/>
            <a:ext cx="4608513" cy="3603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227763" y="3789363"/>
            <a:ext cx="2016125" cy="2087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300788" y="2852738"/>
            <a:ext cx="1727200" cy="2889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8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 publikáció ábráinak áttekintése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33513"/>
            <a:ext cx="72009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Szabad hozzáférés a teljes publikációhoz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38275"/>
            <a:ext cx="7262813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Pubmed reader (e-olvasó, tablet) formátum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63675"/>
            <a:ext cx="7037387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Pdf formatum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92250"/>
            <a:ext cx="7154863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/>
              <a:t>A tudományos kutatás, a kutatás jellemzői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7420" y="1772816"/>
            <a:ext cx="632897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3200" b="1" dirty="0" smtClean="0">
                <a:solidFill>
                  <a:srgbClr val="FF0000"/>
                </a:solidFill>
              </a:rPr>
              <a:t>Mi is az a tudományos kutatás?</a:t>
            </a:r>
            <a:endParaRPr lang="hu-HU" altLang="hu-HU" sz="32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1961" y="3252873"/>
            <a:ext cx="80068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2800" dirty="0"/>
              <a:t>A </a:t>
            </a:r>
            <a:r>
              <a:rPr lang="hu-HU" altLang="hu-HU" sz="2800" dirty="0" smtClean="0"/>
              <a:t>világ, a valóság </a:t>
            </a:r>
            <a:r>
              <a:rPr lang="hu-HU" altLang="hu-HU" sz="2800" dirty="0"/>
              <a:t>megismerésének egyik módja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63958" y="4051530"/>
            <a:ext cx="26930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megismerés 	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88790" y="408010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5396" y="4050865"/>
            <a:ext cx="41370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/>
              <a:t>megértés</a:t>
            </a:r>
          </a:p>
          <a:p>
            <a:pPr eaLnBrk="1" hangingPunct="1"/>
            <a:r>
              <a:rPr lang="hu-HU" altLang="hu-HU" sz="2800" dirty="0"/>
              <a:t>(szabályszerűségek</a:t>
            </a:r>
          </a:p>
          <a:p>
            <a:pPr eaLnBrk="1" hangingPunct="1"/>
            <a:r>
              <a:rPr lang="hu-HU" altLang="hu-HU" sz="2800" dirty="0" smtClean="0"/>
              <a:t>törvényszerűségek feltárása)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9984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Nyílt idézettség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09688"/>
            <a:ext cx="7397750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00788" y="3789363"/>
            <a:ext cx="2232025" cy="16557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9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Összes idézettség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41438"/>
            <a:ext cx="8047038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58594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Science </a:t>
            </a:r>
            <a:r>
              <a:rPr lang="hu-HU" dirty="0" err="1" smtClean="0"/>
              <a:t>direct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380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H="1">
            <a:off x="2123728" y="1748055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4413574" y="1748055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2528156" y="1988840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1475656" y="5121188"/>
            <a:ext cx="900100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436096" y="6381328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2015.02.26 </a:t>
            </a:r>
            <a:r>
              <a:rPr lang="hu-HU" dirty="0" err="1" smtClean="0">
                <a:solidFill>
                  <a:srgbClr val="FF0000"/>
                </a:solidFill>
              </a:rPr>
              <a:t>Osztlan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3506"/>
            <a:ext cx="84518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6632184" y="674804"/>
            <a:ext cx="1445233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2278687" y="151584"/>
            <a:ext cx="530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Advanced </a:t>
            </a:r>
            <a:r>
              <a:rPr lang="hu-HU" sz="2800" dirty="0" err="1" smtClean="0"/>
              <a:t>search</a:t>
            </a:r>
            <a:r>
              <a:rPr lang="hu-HU" sz="2800" dirty="0" smtClean="0"/>
              <a:t> – részletes kereső</a:t>
            </a:r>
            <a:endParaRPr lang="hu-H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71" y="2132856"/>
            <a:ext cx="5820692" cy="45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55948" y="116632"/>
            <a:ext cx="8229600" cy="122413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smtClean="0"/>
              <a:t>Hogyan keressünk, tanulmányozzuk az irodalmat?</a:t>
            </a:r>
            <a:endParaRPr lang="hu-HU" altLang="hu-HU" sz="36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0105" y="1340768"/>
            <a:ext cx="7481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 smtClean="0"/>
              <a:t>1. Írjuk le amit a problémáról eddig tudunk</a:t>
            </a:r>
            <a:endParaRPr lang="hu-HU" altLang="hu-HU" sz="2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14509" y="3297593"/>
            <a:ext cx="3960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Enciklopédiák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Tudományos áttekintések (</a:t>
            </a:r>
            <a:r>
              <a:rPr lang="hu-HU" altLang="hu-HU" sz="2000" dirty="0" err="1"/>
              <a:t>reviews</a:t>
            </a:r>
            <a:r>
              <a:rPr lang="hu-HU" altLang="hu-HU" sz="2000" dirty="0"/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75701" y="4170804"/>
            <a:ext cx="7296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téma meghatározó szerzőire is érdemes rákeresni</a:t>
            </a:r>
            <a:endParaRPr lang="hu-HU" altLang="hu-HU" sz="24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2372" y="2174761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Elsődleges források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14509" y="2665298"/>
            <a:ext cx="38163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 smtClean="0"/>
              <a:t>Cikkek - Szakkönyvek</a:t>
            </a:r>
            <a:endParaRPr lang="hu-HU" altLang="hu-HU" sz="20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Összefoglalások (</a:t>
            </a:r>
            <a:r>
              <a:rPr lang="hu-HU" altLang="hu-HU" sz="2000" dirty="0" err="1"/>
              <a:t>abstract-ok</a:t>
            </a:r>
            <a:r>
              <a:rPr lang="hu-HU" altLang="hu-HU" sz="2000" dirty="0"/>
              <a:t>)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976339" y="2631961"/>
            <a:ext cx="3044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dirty="0" smtClean="0"/>
              <a:t>Bibliográfiák</a:t>
            </a:r>
            <a:endParaRPr lang="hu-HU" altLang="hu-HU" sz="2000" dirty="0"/>
          </a:p>
          <a:p>
            <a:pPr eaLnBrk="1" hangingPunct="1"/>
            <a:r>
              <a:rPr lang="hu-HU" altLang="hu-HU" sz="2000" dirty="0"/>
              <a:t>Könyvtári </a:t>
            </a:r>
            <a:r>
              <a:rPr lang="hu-HU" altLang="hu-HU" sz="2000" dirty="0" err="1"/>
              <a:t>inf</a:t>
            </a:r>
            <a:r>
              <a:rPr lang="hu-HU" altLang="hu-HU" sz="2000" dirty="0"/>
              <a:t>. rendszerek</a:t>
            </a:r>
          </a:p>
          <a:p>
            <a:pPr eaLnBrk="1" hangingPunct="1"/>
            <a:r>
              <a:rPr lang="hu-HU" altLang="hu-HU" sz="2000" dirty="0"/>
              <a:t>Számítógépes források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65428" y="4632469"/>
            <a:ext cx="813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3. A </a:t>
            </a:r>
            <a:r>
              <a:rPr lang="hu-HU" altLang="hu-HU" sz="2400" dirty="0"/>
              <a:t>lényeges irodalom elolvasása és jegyzetek készítése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55556" y="5089669"/>
            <a:ext cx="838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4. Az </a:t>
            </a:r>
            <a:r>
              <a:rPr lang="hu-HU" altLang="hu-HU" sz="2400" dirty="0"/>
              <a:t>„Irodalmi áttekintés” megírása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65428" y="1747171"/>
            <a:ext cx="696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2. Keressünk kulcsszavak alapján szakirodalmat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6296" y="5522069"/>
            <a:ext cx="839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Természetesen ahogy bővül az ismeretünk a témáról, például a kísérletek elvégzése közben az irodalmi áttekintést is érdemes folyamatosan változtatni, bővíteni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768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5271" y="2234237"/>
            <a:ext cx="6548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</a:t>
            </a:r>
            <a:r>
              <a:rPr lang="hu-HU" altLang="hu-HU" sz="2400" dirty="0" smtClean="0"/>
              <a:t>probléma (MIT) </a:t>
            </a:r>
            <a:endParaRPr lang="hu-HU" altLang="hu-HU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7810" y="2695902"/>
            <a:ext cx="8244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vizsgálati (kísérleti) </a:t>
            </a:r>
            <a:r>
              <a:rPr lang="hu-HU" altLang="hu-HU" sz="2400" dirty="0" smtClean="0"/>
              <a:t>személyek, jellemzésük (KIKET)</a:t>
            </a:r>
            <a:endParaRPr lang="hu-HU" altLang="hu-HU" sz="2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7008" y="3157566"/>
            <a:ext cx="540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Az adatfelvétel  folyamata (HOGYAN)</a:t>
            </a:r>
            <a:endParaRPr lang="hu-HU" altLang="hu-HU" sz="2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1620" y="3599523"/>
            <a:ext cx="672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Milyen változókat mértek? (HOGYAN 2)</a:t>
            </a:r>
            <a:endParaRPr lang="hu-HU" altLang="hu-H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3292" y="4058931"/>
            <a:ext cx="798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Az alkalmazott kezelés (kísérlet esetén</a:t>
            </a:r>
            <a:r>
              <a:rPr lang="hu-HU" altLang="hu-HU" sz="2400" dirty="0" smtClean="0"/>
              <a:t>)  (HOGYAN 3)</a:t>
            </a:r>
            <a:endParaRPr lang="hu-HU" altLang="hu-HU" sz="2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1620" y="4520596"/>
            <a:ext cx="6262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Statisztikai jellemzők és analízisek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671" y="4923165"/>
            <a:ext cx="6452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Megszerzett ismeretek </a:t>
            </a:r>
            <a:r>
              <a:rPr lang="hu-HU" altLang="hu-HU" sz="2400" b="1" dirty="0" smtClean="0"/>
              <a:t>eredmények</a:t>
            </a:r>
            <a:endParaRPr lang="hu-HU" altLang="hu-HU" sz="24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09392" y="5355629"/>
            <a:ext cx="7498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Megválaszolásra váró kérdések (új problémák)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7008" y="476672"/>
            <a:ext cx="7892935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200" dirty="0" smtClean="0"/>
              <a:t>Mit érdemes kijegyzetelni a szakirodalom tanulmányozása közben </a:t>
            </a:r>
            <a:endParaRPr lang="hu-HU" alt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31526" y="5806994"/>
            <a:ext cx="446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vizsgálat korlátai - </a:t>
            </a:r>
            <a:r>
              <a:rPr lang="hu-HU" sz="2800" dirty="0" err="1" smtClean="0"/>
              <a:t>limitációi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183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dirty="0" smtClean="0"/>
              <a:t>2. A hipotézis megfogalmazása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7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hu-HU" altLang="hu-HU" sz="2800" dirty="0" smtClean="0"/>
              <a:t>A hipotézis vagy feltételezés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371" y="1196752"/>
            <a:ext cx="8229600" cy="4333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800" dirty="0" smtClean="0"/>
              <a:t>Két típusát szokták megkülönböztetni: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71550" y="1773238"/>
            <a:ext cx="350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>
                <a:solidFill>
                  <a:srgbClr val="FF0000"/>
                </a:solidFill>
              </a:rPr>
              <a:t>1. KUTATÁSI (</a:t>
            </a:r>
            <a:r>
              <a:rPr lang="hu-HU" altLang="hu-HU" sz="2400" dirty="0" err="1">
                <a:solidFill>
                  <a:srgbClr val="FF0000"/>
                </a:solidFill>
              </a:rPr>
              <a:t>Hr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263650" y="2205038"/>
            <a:ext cx="741280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400" dirty="0"/>
              <a:t>A kutatás várható eredményének megfogalmazása.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400" dirty="0"/>
              <a:t>(melyet </a:t>
            </a:r>
            <a:r>
              <a:rPr lang="hu-HU" altLang="hu-HU" sz="2400" dirty="0" smtClean="0"/>
              <a:t>általában a </a:t>
            </a:r>
            <a:r>
              <a:rPr lang="hu-HU" altLang="hu-HU" sz="2400" dirty="0"/>
              <a:t>sokaságról tételezünk fel)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947966" y="3335010"/>
            <a:ext cx="4992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>
                <a:solidFill>
                  <a:srgbClr val="FF0000"/>
                </a:solidFill>
              </a:rPr>
              <a:t>2. STATISZTIKAI (tesztelendő, H</a:t>
            </a:r>
            <a:r>
              <a:rPr lang="hu-HU" altLang="hu-HU" sz="2400" baseline="-25000" dirty="0">
                <a:solidFill>
                  <a:srgbClr val="FF0000"/>
                </a:solidFill>
              </a:rPr>
              <a:t>0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188587" y="3796675"/>
            <a:ext cx="78851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</a:t>
            </a:r>
            <a:r>
              <a:rPr lang="hu-HU" altLang="hu-HU" sz="2400" dirty="0" smtClean="0"/>
              <a:t>csoportok vagy változók viszonyáról </a:t>
            </a:r>
            <a:r>
              <a:rPr lang="hu-HU" altLang="hu-HU" sz="2400" dirty="0"/>
              <a:t>megfogalmazott </a:t>
            </a:r>
            <a:r>
              <a:rPr lang="hu-HU" altLang="hu-HU" sz="2400" dirty="0" smtClean="0"/>
              <a:t>állítás, melyet </a:t>
            </a:r>
            <a:r>
              <a:rPr lang="hu-HU" altLang="hu-HU" sz="2400" dirty="0"/>
              <a:t>az adott </a:t>
            </a:r>
            <a:r>
              <a:rPr lang="hu-HU" altLang="hu-HU" sz="2800" b="1" dirty="0"/>
              <a:t>sokaságból</a:t>
            </a:r>
            <a:r>
              <a:rPr lang="hu-HU" altLang="hu-HU" sz="2400" dirty="0"/>
              <a:t> vett </a:t>
            </a:r>
            <a:r>
              <a:rPr lang="hu-HU" altLang="hu-HU" sz="2800" b="1" dirty="0" smtClean="0"/>
              <a:t>minta</a:t>
            </a:r>
            <a:r>
              <a:rPr lang="hu-HU" altLang="hu-HU" sz="2400" dirty="0" smtClean="0"/>
              <a:t> adatai alapján számítunk.</a:t>
            </a:r>
            <a:endParaRPr lang="hu-HU" altLang="hu-HU" sz="2400" dirty="0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188587" y="5058559"/>
            <a:ext cx="8376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statisztikai hipotézis(</a:t>
            </a:r>
            <a:r>
              <a:rPr lang="hu-HU" altLang="hu-HU" sz="2400" dirty="0" err="1" smtClean="0"/>
              <a:t>ek</a:t>
            </a:r>
            <a:r>
              <a:rPr lang="hu-HU" altLang="hu-HU" sz="2400" dirty="0" smtClean="0"/>
              <a:t>) a kutatási hipotézis konkretizálása változókra, így numerikusan, statisztikai módszerekkel tesztelhető, a kutatási hipotézisről lehet a </a:t>
            </a:r>
            <a:r>
              <a:rPr lang="hu-HU" altLang="hu-HU" sz="2400" dirty="0" err="1" smtClean="0"/>
              <a:t>stat</a:t>
            </a:r>
            <a:r>
              <a:rPr lang="hu-HU" altLang="hu-HU" sz="2400" dirty="0" smtClean="0"/>
              <a:t>. </a:t>
            </a:r>
            <a:r>
              <a:rPr lang="hu-HU" altLang="hu-HU" sz="2400" dirty="0" err="1" smtClean="0"/>
              <a:t>hip</a:t>
            </a:r>
            <a:r>
              <a:rPr lang="hu-HU" altLang="hu-HU" sz="2400" dirty="0" smtClean="0"/>
              <a:t>. alapján döntést hozni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9602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  <p:bldP spid="63493" grpId="0"/>
      <p:bldP spid="63502" grpId="0"/>
      <p:bldP spid="63503" grpId="0"/>
      <p:bldP spid="635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jó hipotézis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700213"/>
            <a:ext cx="8229600" cy="453709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hu-HU" dirty="0" smtClean="0"/>
              <a:t>jelöljön egyértelmű kapcsolatot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egyértelműen igazolható/elvethető legyen (általában kijelentő mondat!)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fogalmazzuk meg a legegyszerűbben és legtömörebben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a</a:t>
            </a:r>
            <a:r>
              <a:rPr lang="hu-HU" dirty="0"/>
              <a:t> </a:t>
            </a:r>
            <a:r>
              <a:rPr lang="hu-HU" dirty="0" smtClean="0"/>
              <a:t>kutatás céljának megfelelően kialakított kutatási hipotézisről a statisztikai hipotézisek alapján tudjunk állást foglalni</a:t>
            </a:r>
          </a:p>
        </p:txBody>
      </p:sp>
    </p:spTree>
    <p:extLst>
      <p:ext uri="{BB962C8B-B14F-4D97-AF65-F5344CB8AC3E}">
        <p14:creationId xmlns:p14="http://schemas.microsoft.com/office/powerpoint/2010/main" val="22187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Statisztikai hipotézisek fajtái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988840"/>
            <a:ext cx="8257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Ho</a:t>
            </a:r>
            <a:r>
              <a:rPr lang="hu-HU" sz="2800" dirty="0" smtClean="0"/>
              <a:t> –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: azt feltételezzük, hogy </a:t>
            </a:r>
          </a:p>
          <a:p>
            <a:r>
              <a:rPr lang="hu-HU" sz="2800" dirty="0" smtClean="0"/>
              <a:t>	a csoportok között nincs eltérés</a:t>
            </a:r>
          </a:p>
          <a:p>
            <a:r>
              <a:rPr lang="hu-HU" sz="2800" dirty="0" smtClean="0"/>
              <a:t>	a változók között nincs kapcsolat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568" y="350100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 – alternatív hipotézis (vagy ellenhipotézis):  a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 ellentettje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1600" y="4725144"/>
            <a:ext cx="7969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Egyszerre a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 és az alternatív hipotézis közül csak az egyik következik be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265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07095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  bennünket körülvevő világ megismerésére irányuló tevékenység és az ezen tevékenység során szerzett ismeretek összessége. 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11760" y="231031"/>
            <a:ext cx="411054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tudományos kutatás: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27062" y="3861048"/>
            <a:ext cx="926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 világban összefüggések, szabályszerűségek és törvényszerűségek felderítése egy  megismerési folyamat által. (Csermely 1999)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29654" y="3276273"/>
            <a:ext cx="63389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tudományos kutatás II: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7246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Vizsgálható-e „minden” kérdés egyszerre?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NEM (nyilván)</a:t>
            </a:r>
            <a:endParaRPr lang="hu-HU" sz="4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285293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kutatónak le kell szűkítenie a vizsgálat során megválaszolandó kérdéseket. Emiatt lesznek a vizsgálatnak: 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305893" y="4653136"/>
            <a:ext cx="224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Limitációi</a:t>
            </a:r>
            <a:endParaRPr lang="hu-HU" sz="4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59832" y="5521394"/>
            <a:ext cx="273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Delimitációi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19073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hu-HU" dirty="0" smtClean="0"/>
              <a:t>3. Mérés tervezés, adatgyűjtés - mérés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306294"/>
            <a:ext cx="36337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 noChangeAspect="1"/>
          </p:cNvGrpSpPr>
          <p:nvPr/>
        </p:nvGrpSpPr>
        <p:grpSpPr bwMode="auto">
          <a:xfrm>
            <a:off x="4859338" y="1628432"/>
            <a:ext cx="3190875" cy="4941887"/>
            <a:chOff x="-362" y="-2862"/>
            <a:chExt cx="6484" cy="10049"/>
          </a:xfrm>
        </p:grpSpPr>
        <p:sp>
          <p:nvSpPr>
            <p:cNvPr id="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362" y="-2862"/>
              <a:ext cx="6484" cy="1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2" y="-2862"/>
              <a:ext cx="6491" cy="1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Kvantitatív kutatás</a:t>
            </a:r>
            <a:r>
              <a:rPr lang="hu-HU" dirty="0" smtClean="0"/>
              <a:t> </a:t>
            </a:r>
          </a:p>
        </p:txBody>
      </p:sp>
      <p:sp>
        <p:nvSpPr>
          <p:cNvPr id="259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hu-HU" dirty="0" smtClean="0"/>
              <a:t>A kutatás </a:t>
            </a:r>
            <a:r>
              <a:rPr lang="hu-HU" b="1" dirty="0" smtClean="0"/>
              <a:t>kvantitatív</a:t>
            </a:r>
            <a:r>
              <a:rPr lang="hu-HU" dirty="0" smtClean="0"/>
              <a:t>, ha számokban, mennyiségekben kifejeződő információ alapján döntünk a </a:t>
            </a:r>
            <a:r>
              <a:rPr lang="hu-HU" dirty="0"/>
              <a:t>h</a:t>
            </a:r>
            <a:r>
              <a:rPr lang="hu-HU" dirty="0" smtClean="0"/>
              <a:t>ipotézisről.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hu-HU" dirty="0" err="1" smtClean="0"/>
              <a:t>pl</a:t>
            </a:r>
            <a:r>
              <a:rPr lang="hu-HU" dirty="0" smtClean="0"/>
              <a:t>: milyen magasra ugrott a vizsgálati személy, milyen messze ugrott, milyen gyorsan futott</a:t>
            </a:r>
          </a:p>
          <a:p>
            <a:pPr marL="0" indent="0" algn="just">
              <a:buNone/>
              <a:defRPr/>
            </a:pPr>
            <a:r>
              <a:rPr lang="hu-HU" dirty="0" smtClean="0"/>
              <a:t>Ekkor az adatelemzés, a statisztika szolgáltat módszertani alapot a kutatás végrehajtására, illetve a statisztikai  vizsgálat eredménye alapján döntünk a hipotézisekről. </a:t>
            </a:r>
          </a:p>
        </p:txBody>
      </p:sp>
    </p:spTree>
    <p:extLst>
      <p:ext uri="{BB962C8B-B14F-4D97-AF65-F5344CB8AC3E}">
        <p14:creationId xmlns:p14="http://schemas.microsoft.com/office/powerpoint/2010/main" val="7205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Kvalitatív kutatás</a:t>
            </a:r>
            <a:r>
              <a:rPr lang="hu-HU" dirty="0" smtClean="0"/>
              <a:t> </a:t>
            </a:r>
          </a:p>
        </p:txBody>
      </p:sp>
      <p:sp>
        <p:nvSpPr>
          <p:cNvPr id="260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556792"/>
            <a:ext cx="8229600" cy="636530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A </a:t>
            </a:r>
            <a:r>
              <a:rPr lang="hu-HU" sz="3000" b="1" dirty="0" smtClean="0"/>
              <a:t>kvalitatív</a:t>
            </a:r>
            <a:r>
              <a:rPr lang="hu-HU" sz="3000" dirty="0" smtClean="0"/>
              <a:t> kutatások megkülönböztetését az indokolja, hogy a valós világban megfigyelhető </a:t>
            </a:r>
            <a:r>
              <a:rPr lang="hu-HU" sz="3000" b="1" dirty="0" smtClean="0"/>
              <a:t>tények jelentős része nem mennyiségi</a:t>
            </a:r>
            <a:r>
              <a:rPr lang="hu-HU" sz="3000" dirty="0" smtClean="0"/>
              <a:t>, számokban kifejeződő formában jelentkezik, illetve, nem szükségszerű a kutatáshoz tartozó minden tényt számokban kifejezni.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A valós eseményeket, illetve a valóságot kifejező adatok megfogalmazódhatnak szavak, képek, benyomások, gesztusok vagy hangok formájában is.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Így a kvalitatív kutatások a minőség, a jelentés és a tartalom összefüggéseire koncentrálnak.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err="1" smtClean="0"/>
              <a:t>pl</a:t>
            </a:r>
            <a:r>
              <a:rPr lang="hu-HU" sz="3000" dirty="0" smtClean="0"/>
              <a:t>: esettanulmány, (tartalmi elemzés, történeti leírás)</a:t>
            </a:r>
          </a:p>
        </p:txBody>
      </p:sp>
    </p:spTree>
    <p:extLst>
      <p:ext uri="{BB962C8B-B14F-4D97-AF65-F5344CB8AC3E}">
        <p14:creationId xmlns:p14="http://schemas.microsoft.com/office/powerpoint/2010/main" val="40348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Hogyan tervezzük meg a kísérletet?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1540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dirty="0" smtClean="0"/>
              <a:t>Cél: az eredmények alapján a lehető legnagyobb biztonsággal tudjunk a kutatási hipotézisről dönteni!</a:t>
            </a:r>
          </a:p>
          <a:p>
            <a:pPr marL="0" indent="0" algn="ctr">
              <a:buNone/>
            </a:pPr>
            <a:r>
              <a:rPr lang="hu-HU" dirty="0" smtClean="0"/>
              <a:t> (honnan tudjuk előre, hogy mik lesznek az eredmények?)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7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555" y="957363"/>
            <a:ext cx="8229600" cy="16847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600" dirty="0" smtClean="0"/>
              <a:t>Belső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 (érvényesség): A kapott eredmény milyen mértékben a beavatkozás hatására következett be? 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5194" y="2996952"/>
            <a:ext cx="808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Külső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: Mennyire általánosítható a kapott eredmény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4509120"/>
            <a:ext cx="70567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Cél a vizsgálat megtervezése során: a belső és a külső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 maximalizálása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724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" y="3547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Populáció - minta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altLang="hu-HU" b="1" dirty="0" smtClean="0"/>
              <a:t>Populáció:</a:t>
            </a:r>
            <a:r>
              <a:rPr lang="hu-HU" altLang="hu-HU" dirty="0" smtClean="0"/>
              <a:t> Egy adott tulajdonsággal rendelkező egyedek halmaza - azon egyedek összessége, akikre vonatkozóan következtetéseket akarunk megfogalmazni.</a:t>
            </a:r>
            <a:endParaRPr lang="hu-HU" altLang="hu-HU" dirty="0"/>
          </a:p>
          <a:p>
            <a:pPr marL="0" indent="0" algn="ctr">
              <a:buNone/>
            </a:pPr>
            <a:r>
              <a:rPr lang="hu-HU" altLang="hu-HU" b="1" dirty="0" smtClean="0"/>
              <a:t>Minta</a:t>
            </a:r>
            <a:r>
              <a:rPr lang="hu-HU" altLang="hu-HU" b="1" dirty="0"/>
              <a:t>:</a:t>
            </a:r>
            <a:r>
              <a:rPr lang="hu-HU" altLang="hu-HU" dirty="0"/>
              <a:t> A populációnak az a sokasága, amelyre a kutatás </a:t>
            </a:r>
            <a:r>
              <a:rPr lang="hu-HU" altLang="hu-HU" dirty="0" smtClean="0"/>
              <a:t>kiterjed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</p:txBody>
      </p:sp>
      <p:sp>
        <p:nvSpPr>
          <p:cNvPr id="4" name="Ellipszis 3"/>
          <p:cNvSpPr/>
          <p:nvPr/>
        </p:nvSpPr>
        <p:spPr>
          <a:xfrm>
            <a:off x="3067650" y="5199056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3776878" y="5487088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48981" y="5487088"/>
            <a:ext cx="181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Populáció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60152" y="5487087"/>
            <a:ext cx="117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Minta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Mi a statisztika?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3107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statisztika a </a:t>
            </a:r>
            <a:r>
              <a:rPr lang="hu-HU" b="1" dirty="0" smtClean="0"/>
              <a:t>minta</a:t>
            </a:r>
            <a:r>
              <a:rPr lang="hu-HU" dirty="0" smtClean="0"/>
              <a:t> változóinak matematikai vizsgálata alapján becslést ad a </a:t>
            </a:r>
            <a:r>
              <a:rPr lang="hu-HU" b="1" dirty="0" smtClean="0"/>
              <a:t>populáció </a:t>
            </a:r>
            <a:r>
              <a:rPr lang="hu-HU" dirty="0" smtClean="0"/>
              <a:t>tulajdonságaira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7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Minta </a:t>
            </a:r>
            <a:r>
              <a:rPr lang="hu-HU" dirty="0"/>
              <a:t>kiválasztásának módja, hogyan válasszuk ki a vizsgálandó mintát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97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600" dirty="0" smtClean="0"/>
              <a:t>Általános </a:t>
            </a:r>
            <a:r>
              <a:rPr lang="hu-HU" sz="1600" dirty="0"/>
              <a:t>cél: a minta a vizsgálandó populáció szempontjából legyen </a:t>
            </a:r>
            <a:r>
              <a:rPr lang="hu-HU" sz="1600" b="1" dirty="0"/>
              <a:t>reprezentatív.</a:t>
            </a:r>
          </a:p>
          <a:p>
            <a:pPr marL="0" indent="0" algn="ctr">
              <a:buNone/>
            </a:pPr>
            <a:r>
              <a:rPr lang="hu-HU" sz="1800" b="1" dirty="0" smtClean="0"/>
              <a:t>Mintavételi módok:</a:t>
            </a:r>
          </a:p>
          <a:p>
            <a:pPr marL="0" indent="0" algn="ctr">
              <a:buNone/>
            </a:pPr>
            <a:r>
              <a:rPr lang="hu-HU" sz="1800" b="1" dirty="0" smtClean="0"/>
              <a:t>Egyszerű véletlen kiválasztás</a:t>
            </a:r>
          </a:p>
          <a:p>
            <a:pPr marL="0" indent="0" algn="ctr">
              <a:buNone/>
            </a:pPr>
            <a:r>
              <a:rPr lang="hu-HU" sz="1600" dirty="0"/>
              <a:t>minden egyes elemnek egyforma az esélye arra, hogy a mintába </a:t>
            </a:r>
            <a:r>
              <a:rPr lang="hu-HU" sz="1600" dirty="0" smtClean="0"/>
              <a:t>kerülhessen</a:t>
            </a:r>
          </a:p>
          <a:p>
            <a:pPr marL="0" indent="0" algn="ctr">
              <a:buNone/>
            </a:pPr>
            <a:r>
              <a:rPr lang="hu-HU" sz="1800" b="1" dirty="0"/>
              <a:t>Rétegezett kiválasztás</a:t>
            </a:r>
          </a:p>
          <a:p>
            <a:pPr marL="0" indent="0" algn="ctr">
              <a:buNone/>
            </a:pPr>
            <a:r>
              <a:rPr lang="hu-HU" sz="1600" dirty="0"/>
              <a:t>olyan esetekben alkalmazható, amikor az </a:t>
            </a:r>
            <a:r>
              <a:rPr lang="hu-HU" sz="1600" i="1" dirty="0"/>
              <a:t>alapsokaság összetétele </a:t>
            </a:r>
            <a:r>
              <a:rPr lang="hu-HU" sz="1600" dirty="0"/>
              <a:t>a legfontosabb ismérvek szempontjából </a:t>
            </a:r>
            <a:r>
              <a:rPr lang="hu-HU" sz="1600" dirty="0" smtClean="0"/>
              <a:t>ismert, </a:t>
            </a:r>
            <a:r>
              <a:rPr lang="hu-HU" sz="1600" dirty="0"/>
              <a:t>az </a:t>
            </a:r>
            <a:r>
              <a:rPr lang="hu-HU" sz="1600" i="1" dirty="0"/>
              <a:t>alapsokaságot több csoportra bontják</a:t>
            </a:r>
            <a:r>
              <a:rPr lang="hu-HU" sz="1600" dirty="0"/>
              <a:t> oly módon, hogy az adott ismérv szempontjából egy-egy csoportba egynemű elemek kerüljenek. A következő lépésben az egyes csoportokon belül egyszerű véletlen kiválasztást hajtanak végre</a:t>
            </a:r>
            <a:r>
              <a:rPr lang="hu-HU" sz="1600" dirty="0" smtClean="0"/>
              <a:t>.</a:t>
            </a:r>
          </a:p>
          <a:p>
            <a:pPr marL="0" indent="0" algn="ctr">
              <a:buNone/>
            </a:pPr>
            <a:r>
              <a:rPr lang="hu-HU" sz="1800" b="1" dirty="0"/>
              <a:t>Lépcsőzetes, csoportos </a:t>
            </a:r>
            <a:r>
              <a:rPr lang="hu-HU" sz="1800" b="1" dirty="0" smtClean="0"/>
              <a:t>kiválasztás</a:t>
            </a:r>
          </a:p>
          <a:p>
            <a:pPr marL="0" indent="0" algn="ctr">
              <a:buNone/>
            </a:pPr>
            <a:r>
              <a:rPr lang="hu-HU" sz="1600" dirty="0"/>
              <a:t>elsődleges és másodlagos mintavételi </a:t>
            </a:r>
            <a:r>
              <a:rPr lang="hu-HU" sz="1600" dirty="0" err="1" smtClean="0"/>
              <a:t>egységere</a:t>
            </a:r>
            <a:r>
              <a:rPr lang="hu-HU" sz="1600" dirty="0" smtClean="0"/>
              <a:t> bontva történik, pl. területi majd szakma</a:t>
            </a:r>
            <a:endParaRPr lang="hu-HU" sz="1600" dirty="0"/>
          </a:p>
          <a:p>
            <a:pPr marL="0" indent="0" algn="ctr">
              <a:buNone/>
            </a:pPr>
            <a:r>
              <a:rPr lang="hu-HU" sz="1800" b="1" dirty="0"/>
              <a:t>Nem véletlen kiválasztáson alapuló módszerek</a:t>
            </a:r>
          </a:p>
          <a:p>
            <a:pPr marL="0" indent="0" algn="ctr">
              <a:buNone/>
            </a:pPr>
            <a:r>
              <a:rPr lang="hu-HU" sz="1800" b="1" i="1" dirty="0" smtClean="0"/>
              <a:t>kvótakiválasztás</a:t>
            </a:r>
          </a:p>
          <a:p>
            <a:pPr marL="0" indent="0" fontAlgn="base">
              <a:buNone/>
            </a:pPr>
            <a:r>
              <a:rPr lang="hu-HU" sz="1600" dirty="0"/>
              <a:t>A kérdezőbiztos feladata megtalálni a </a:t>
            </a:r>
            <a:r>
              <a:rPr lang="hu-HU" sz="1600" i="1" dirty="0"/>
              <a:t>különböző ismérvkombinációknak</a:t>
            </a:r>
            <a:r>
              <a:rPr lang="hu-HU" sz="1600" dirty="0"/>
              <a:t> megfelelő személyeket.</a:t>
            </a:r>
          </a:p>
          <a:p>
            <a:pPr marL="0" indent="0" fontAlgn="base">
              <a:buNone/>
            </a:pPr>
            <a:r>
              <a:rPr lang="hu-HU" sz="1600" dirty="0"/>
              <a:t>A leggyakoribb ismérvkombinációk a lakosság főbb </a:t>
            </a:r>
            <a:r>
              <a:rPr lang="hu-HU" sz="1600" i="1" dirty="0"/>
              <a:t>demográfiai jellemzőin </a:t>
            </a:r>
            <a:r>
              <a:rPr lang="hu-HU" sz="1600" dirty="0"/>
              <a:t>alapulnak</a:t>
            </a:r>
          </a:p>
          <a:p>
            <a:pPr marL="0" indent="0" algn="ctr">
              <a:buNone/>
            </a:pPr>
            <a:r>
              <a:rPr lang="hu-HU" sz="1800" b="1" dirty="0"/>
              <a:t>koncentrált </a:t>
            </a:r>
            <a:r>
              <a:rPr lang="hu-HU" sz="1800" b="1" dirty="0" smtClean="0"/>
              <a:t>mintavétel</a:t>
            </a:r>
          </a:p>
          <a:p>
            <a:pPr marL="0" indent="0" algn="ctr">
              <a:buNone/>
            </a:pPr>
            <a:r>
              <a:rPr lang="hu-HU" sz="1600" b="1" dirty="0"/>
              <a:t> </a:t>
            </a:r>
            <a:r>
              <a:rPr lang="hu-HU" sz="1600" b="1" dirty="0" smtClean="0"/>
              <a:t> </a:t>
            </a:r>
            <a:r>
              <a:rPr lang="hu-HU" sz="1600" dirty="0" smtClean="0"/>
              <a:t>csak néhány</a:t>
            </a:r>
            <a:r>
              <a:rPr lang="hu-HU" sz="1600" dirty="0"/>
              <a:t>, a sokaság szempontjából legjellemzőbb és leggyakrabban előforduló típust vizsgálnak</a:t>
            </a:r>
          </a:p>
        </p:txBody>
      </p:sp>
    </p:spTree>
    <p:extLst>
      <p:ext uri="{BB962C8B-B14F-4D97-AF65-F5344CB8AC3E}">
        <p14:creationId xmlns:p14="http://schemas.microsoft.com/office/powerpoint/2010/main" val="19839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teljeskörű</a:t>
            </a:r>
            <a:r>
              <a:rPr lang="hu-HU" dirty="0" smtClean="0"/>
              <a:t> kutatás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err="1" smtClean="0"/>
              <a:t>Teljeskörű</a:t>
            </a:r>
            <a:r>
              <a:rPr lang="hu-HU" dirty="0" smtClean="0"/>
              <a:t> kutatást akkor végzünk, ha az a populáció </a:t>
            </a:r>
            <a:r>
              <a:rPr lang="hu-HU" b="1" dirty="0" smtClean="0"/>
              <a:t>minden</a:t>
            </a:r>
            <a:r>
              <a:rPr lang="hu-HU" dirty="0" smtClean="0"/>
              <a:t> tagját érinti.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Ebben az esetben az alapsokaságot pontosan meg kell határozni/leírni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pl.: népszámlálás, népszavazás</a:t>
            </a:r>
          </a:p>
          <a:p>
            <a:pPr marL="0" indent="0" eaLnBrk="1" hangingPunct="1"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94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kutatás végrehajtásának logikai sémája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747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4000" dirty="0" smtClean="0"/>
              <a:t>A probléma megfogalmazása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Hipotézisek felállítása</a:t>
            </a:r>
            <a:endParaRPr lang="hu-HU" sz="4000" dirty="0"/>
          </a:p>
          <a:p>
            <a:pPr marL="742950" indent="-742950">
              <a:buAutoNum type="arabicPeriod" startAt="2"/>
            </a:pPr>
            <a:r>
              <a:rPr lang="hu-HU" sz="4000" dirty="0" smtClean="0"/>
              <a:t>Adatgyűjtés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Adatok elemzése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635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3568" y="600944"/>
            <a:ext cx="763284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 smtClean="0"/>
              <a:t>A mérés elmélete</a:t>
            </a:r>
            <a:endParaRPr lang="hu-HU" altLang="hu-HU" sz="4000" dirty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186953" y="1772816"/>
            <a:ext cx="7129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800" b="1" dirty="0" smtClean="0">
                <a:latin typeface="+mj-lt"/>
              </a:rPr>
              <a:t>Mennyiségi megállapítást teszünk az előre meghatározott és általánosan elfogadott </a:t>
            </a:r>
            <a:r>
              <a:rPr lang="hu-HU" altLang="hu-HU" sz="2800" b="1" dirty="0">
                <a:latin typeface="+mj-lt"/>
              </a:rPr>
              <a:t>„etalonnal</a:t>
            </a:r>
            <a:r>
              <a:rPr lang="hu-HU" altLang="hu-HU" sz="2800" b="1" dirty="0" smtClean="0">
                <a:latin typeface="+mj-lt"/>
              </a:rPr>
              <a:t>” való összehasonlítás alapján</a:t>
            </a:r>
            <a:endParaRPr lang="hu-HU" altLang="hu-HU" sz="2800" b="1" dirty="0">
              <a:latin typeface="+mj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15516" y="4077072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 smtClean="0">
                <a:latin typeface="+mj-lt"/>
              </a:rPr>
              <a:t>A mérés pl. egy </a:t>
            </a:r>
            <a:r>
              <a:rPr lang="hu-HU" altLang="hu-HU" sz="2400" b="1" dirty="0">
                <a:latin typeface="+mj-lt"/>
              </a:rPr>
              <a:t>fizikai vagy kémiai mennyiség nagyságának megadása a választott mértékegységben kifejezett </a:t>
            </a:r>
            <a:r>
              <a:rPr lang="hu-HU" altLang="hu-HU" sz="2400" b="1" dirty="0" smtClean="0">
                <a:latin typeface="+mj-lt"/>
              </a:rPr>
              <a:t>számértékével együtt</a:t>
            </a:r>
            <a:endParaRPr lang="hu-HU" altLang="hu-H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55540" y="3304141"/>
            <a:ext cx="818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+mj-lt"/>
              </a:rPr>
              <a:t>Pl. összemérjük a távolugró ugrását a mérőszalag beosztásaival</a:t>
            </a:r>
            <a:endParaRPr lang="hu-HU" sz="2400" b="1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6953" y="5445224"/>
            <a:ext cx="763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j-lt"/>
              </a:rPr>
              <a:t>Emiatt a szakdolgozatban a mért eredmények mellé a mértékegységet is MINDIG fel kell tüntetni. Grafikon esetén is!</a:t>
            </a:r>
            <a:endParaRPr lang="hu-H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6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/>
      <p:bldP spid="7680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888430" y="332656"/>
            <a:ext cx="727189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 </a:t>
            </a:r>
            <a:r>
              <a:rPr lang="hu-HU" altLang="hu-HU" sz="4000" dirty="0" smtClean="0"/>
              <a:t>mérés </a:t>
            </a:r>
            <a:r>
              <a:rPr lang="hu-HU" altLang="hu-HU" sz="4000" dirty="0"/>
              <a:t>lépései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43508" y="1268760"/>
            <a:ext cx="8881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1. A cél megfogalmazása – Mit akarunk megtudni a méréssel?</a:t>
            </a:r>
            <a:endParaRPr lang="hu-HU" altLang="hu-HU" sz="2000" b="1" dirty="0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469384" y="1772816"/>
            <a:ext cx="65508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2. </a:t>
            </a:r>
            <a:r>
              <a:rPr lang="hu-HU" altLang="hu-HU" sz="2000" b="1" dirty="0"/>
              <a:t>A</a:t>
            </a:r>
            <a:r>
              <a:rPr lang="hu-HU" altLang="hu-HU" sz="2000" b="1" dirty="0" smtClean="0"/>
              <a:t>z előzetes </a:t>
            </a:r>
            <a:r>
              <a:rPr lang="hu-HU" altLang="hu-HU" sz="2000" b="1" dirty="0"/>
              <a:t>ismeretek </a:t>
            </a:r>
            <a:r>
              <a:rPr lang="hu-HU" altLang="hu-HU" sz="2000" b="1" dirty="0" smtClean="0"/>
              <a:t>összegyűjtése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/>
              <a:t>	</a:t>
            </a:r>
            <a:r>
              <a:rPr lang="hu-HU" altLang="hu-HU" sz="2000" b="1" dirty="0" smtClean="0"/>
              <a:t>Mások milyen változókat mértek?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	Mások milyen módszerrel mértek?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	Mások milyen eredményre jutottak?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407740" y="3513793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3. A mérési </a:t>
            </a:r>
            <a:r>
              <a:rPr lang="hu-HU" altLang="hu-HU" sz="2000" b="1" dirty="0"/>
              <a:t>eljárás megtervezése </a:t>
            </a:r>
          </a:p>
          <a:p>
            <a:pPr eaLnBrk="1" hangingPunct="1"/>
            <a:r>
              <a:rPr lang="hu-HU" altLang="hu-HU" sz="2000" b="1" dirty="0" smtClean="0"/>
              <a:t>	Kiket mérünk?</a:t>
            </a:r>
          </a:p>
          <a:p>
            <a:pPr eaLnBrk="1" hangingPunct="1"/>
            <a:r>
              <a:rPr lang="hu-HU" altLang="hu-HU" sz="2000" b="1" dirty="0"/>
              <a:t>	</a:t>
            </a:r>
            <a:r>
              <a:rPr lang="hu-HU" altLang="hu-HU" sz="2000" b="1" dirty="0" smtClean="0"/>
              <a:t>Mivel, milyen mérőeszközzel?</a:t>
            </a:r>
          </a:p>
          <a:p>
            <a:pPr eaLnBrk="1" hangingPunct="1"/>
            <a:r>
              <a:rPr lang="hu-HU" altLang="hu-HU" sz="2000" b="1" dirty="0"/>
              <a:t>	</a:t>
            </a:r>
            <a:r>
              <a:rPr lang="hu-HU" altLang="hu-HU" sz="2000" b="1" dirty="0" smtClean="0"/>
              <a:t>Hogyan, milyen </a:t>
            </a:r>
            <a:r>
              <a:rPr lang="hu-HU" altLang="hu-HU" sz="2000" b="1" dirty="0" err="1" smtClean="0"/>
              <a:t>protokol</a:t>
            </a:r>
            <a:r>
              <a:rPr lang="hu-HU" altLang="hu-HU" sz="2000" b="1" dirty="0" smtClean="0"/>
              <a:t> szerint?</a:t>
            </a:r>
            <a:endParaRPr lang="hu-HU" altLang="hu-HU" sz="2000" b="1" dirty="0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289312" y="4939045"/>
            <a:ext cx="4930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4. Műszerek beállítása, ellenőrzés</a:t>
            </a:r>
            <a:endParaRPr lang="hu-HU" altLang="hu-HU" sz="2000" b="1" dirty="0"/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90047" y="5970527"/>
            <a:ext cx="295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/>
              <a:t>6</a:t>
            </a:r>
            <a:r>
              <a:rPr lang="hu-HU" altLang="hu-HU" sz="2000" b="1" dirty="0" smtClean="0"/>
              <a:t>. Kiértékelés</a:t>
            </a:r>
            <a:endParaRPr lang="hu-HU" altLang="hu-HU" sz="2000" b="1" dirty="0"/>
          </a:p>
        </p:txBody>
      </p:sp>
      <p:sp>
        <p:nvSpPr>
          <p:cNvPr id="3" name="Szalagnyíl balra 2"/>
          <p:cNvSpPr/>
          <p:nvPr/>
        </p:nvSpPr>
        <p:spPr>
          <a:xfrm rot="10800000" flipH="1">
            <a:off x="5064426" y="3507883"/>
            <a:ext cx="1163758" cy="2658698"/>
          </a:xfrm>
          <a:prstGeom prst="curvedLeftArrow">
            <a:avLst>
              <a:gd name="adj1" fmla="val 18190"/>
              <a:gd name="adj2" fmla="val 73856"/>
              <a:gd name="adj3" fmla="val 31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49970" y="3784883"/>
            <a:ext cx="2544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Amennyiben szükséges korrekciók, módosítások tehetők az eljárásban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6342855"/>
            <a:ext cx="890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Érdemes egy próbamérést, egy </a:t>
            </a:r>
            <a:r>
              <a:rPr lang="hu-HU" sz="2400" dirty="0" err="1" smtClean="0"/>
              <a:t>Pilot-ot</a:t>
            </a:r>
            <a:r>
              <a:rPr lang="hu-HU" sz="2400" dirty="0" smtClean="0"/>
              <a:t> csinálni a végleges mérés előtt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1078" y="5339155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5. A mérés megvalósítása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6072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/>
      <p:bldP spid="119819" grpId="0"/>
      <p:bldP spid="119820" grpId="0"/>
      <p:bldP spid="119822" grpId="0"/>
      <p:bldP spid="119824" grpId="0"/>
      <p:bldP spid="3" grpId="0" animBg="1"/>
      <p:bldP spid="4" grpId="0"/>
      <p:bldP spid="5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1453" y="3878634"/>
            <a:ext cx="5080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2. </a:t>
            </a:r>
            <a:r>
              <a:rPr lang="hu-HU" altLang="hu-HU" sz="2800" dirty="0" smtClean="0"/>
              <a:t>Mérési eszköz és eljárás</a:t>
            </a:r>
            <a:endParaRPr lang="hu-HU" altLang="hu-HU" sz="2800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456" y="4377298"/>
            <a:ext cx="69130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 smtClean="0"/>
              <a:t>az </a:t>
            </a:r>
            <a:r>
              <a:rPr lang="hu-HU" altLang="hu-HU" sz="2000" dirty="0"/>
              <a:t>információt hordozó jel gyűjtésére szolgáló </a:t>
            </a:r>
            <a:r>
              <a:rPr lang="hu-HU" altLang="hu-HU" sz="2000" dirty="0" smtClean="0"/>
              <a:t>mérőeszköz -  A gyártót, típust (gyártási számot, gyártás évét) fel kell tüntetni – és a mérési protokoll.</a:t>
            </a:r>
            <a:endParaRPr lang="hu-HU" altLang="hu-HU" dirty="0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984803" y="5346794"/>
            <a:ext cx="3673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3. </a:t>
            </a:r>
            <a:r>
              <a:rPr lang="hu-HU" altLang="hu-HU" sz="2800" dirty="0" smtClean="0"/>
              <a:t>Mérési </a:t>
            </a:r>
            <a:r>
              <a:rPr lang="hu-HU" altLang="hu-HU" sz="2800" dirty="0"/>
              <a:t>eredmény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61776" y="5870014"/>
            <a:ext cx="738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M</a:t>
            </a:r>
            <a:r>
              <a:rPr lang="hu-HU" altLang="hu-HU" sz="2000" dirty="0" smtClean="0"/>
              <a:t>érőszám és mértékegység. A szakdolgozat korlátolt terjedelme miatt gyakran szelektálni kell a mért eredmények között.</a:t>
            </a:r>
            <a:endParaRPr lang="hu-HU" altLang="hu-HU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99903" y="266745"/>
            <a:ext cx="648072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 mérési folyamat elemei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9032" y="1926036"/>
            <a:ext cx="8439431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                                    </a:t>
            </a:r>
            <a:r>
              <a:rPr lang="hu-HU" altLang="hu-HU" sz="2800" dirty="0" smtClean="0"/>
              <a:t>1</a:t>
            </a:r>
            <a:r>
              <a:rPr lang="hu-HU" altLang="hu-HU" sz="2800" dirty="0"/>
              <a:t>. Mérendő objektum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000" dirty="0" smtClean="0"/>
              <a:t>a mérést magában foglaló feladat (pl. vizsgálat, kísérlet, modellezés) tárgya, melyről információt (adatot) gyűjtünk; általában a mérési személyek. A vizsgálati személyek csoportját alapstatisztikai mutatókkal jellemezni kell. (Elemszám, Nem, Kor, TM, TT, Sportág, </a:t>
            </a:r>
            <a:r>
              <a:rPr lang="hu-HU" altLang="hu-HU" sz="2000" dirty="0" err="1" smtClean="0"/>
              <a:t>stb</a:t>
            </a:r>
            <a:r>
              <a:rPr lang="hu-HU" altLang="hu-HU" sz="2000" dirty="0" smtClean="0"/>
              <a:t>…)</a:t>
            </a:r>
            <a:endParaRPr lang="hu-HU" alt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637992" y="1177399"/>
            <a:ext cx="74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Ezeket a szakdolgozat  anyag és módszer fejezetében részletesen le kell írni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334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61" grpId="0"/>
      <p:bldP spid="78862" grpId="0"/>
      <p:bldP spid="15" grpId="0" animBg="1"/>
      <p:bldP spid="16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580" y="116632"/>
            <a:ext cx="8229600" cy="64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Mérési hibák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-15240" y="935504"/>
            <a:ext cx="91592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EREDETÜK </a:t>
            </a:r>
            <a:r>
              <a:rPr lang="hu-HU" sz="2000" b="1" dirty="0"/>
              <a:t>SZERINT </a:t>
            </a:r>
            <a:endParaRPr lang="hu-HU" sz="2000" b="1" dirty="0" smtClean="0"/>
          </a:p>
          <a:p>
            <a:r>
              <a:rPr lang="hu-HU" sz="2000" b="1" dirty="0" smtClean="0"/>
              <a:t>Műszerhibák</a:t>
            </a:r>
            <a:r>
              <a:rPr lang="hu-HU" sz="2000" b="1" dirty="0"/>
              <a:t>.</a:t>
            </a:r>
            <a:r>
              <a:rPr lang="hu-HU" sz="2000" dirty="0"/>
              <a:t> Ha egy fizikai mennyiség ismert értékét egy műszerrel megmérjük, akkor ez az érték általában különbözik az ismert értéktől. A mérőműszer hibája a két érték különbsége. </a:t>
            </a:r>
            <a:endParaRPr lang="hu-HU" sz="2000" dirty="0" smtClean="0"/>
          </a:p>
          <a:p>
            <a:r>
              <a:rPr lang="hu-HU" sz="2000" b="1" dirty="0" smtClean="0"/>
              <a:t>Mérési </a:t>
            </a:r>
            <a:r>
              <a:rPr lang="hu-HU" sz="2000" b="1" dirty="0"/>
              <a:t>módszer hibája. </a:t>
            </a:r>
            <a:r>
              <a:rPr lang="hu-HU" sz="2000" dirty="0"/>
              <a:t>A mérési eredmény megállapításához szükséges fizikai mennyiségek érzékelését és a kapcsolódó számítási eljárásokat terhelő azon hibák összessége, amelyek a választott mérési módszerből következnek.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mérendő mennyiség okozta hibák. </a:t>
            </a:r>
            <a:r>
              <a:rPr lang="hu-HU" sz="2000" dirty="0"/>
              <a:t>Azok a hibák, amelyeknek oka, a hogy a mérendő mennyiség vagy az azt hordozó tárgy geometriai vagy egyéb jellemzői nem elég határozottak. </a:t>
            </a:r>
            <a:endParaRPr lang="hu-HU" sz="2000" dirty="0" smtClean="0"/>
          </a:p>
          <a:p>
            <a:r>
              <a:rPr lang="hu-HU" sz="2000" b="1" dirty="0" smtClean="0"/>
              <a:t>Személyi </a:t>
            </a:r>
            <a:r>
              <a:rPr lang="hu-HU" sz="2000" b="1" dirty="0"/>
              <a:t>hibák. </a:t>
            </a:r>
            <a:r>
              <a:rPr lang="hu-HU" sz="2000" dirty="0"/>
              <a:t>A mérést végző személy fizikai és szellemi képességei, pillanatnyi figyelmetlensége vagy fáradtsága következtében keletkező különböző hibák. </a:t>
            </a:r>
            <a:endParaRPr lang="hu-HU" sz="2000" dirty="0" smtClean="0"/>
          </a:p>
          <a:p>
            <a:r>
              <a:rPr lang="hu-HU" sz="2000" b="1" dirty="0" smtClean="0"/>
              <a:t>Kezdeti beállítási hibák</a:t>
            </a:r>
            <a:r>
              <a:rPr lang="hu-HU" sz="2000" b="1" dirty="0"/>
              <a:t>. </a:t>
            </a:r>
            <a:r>
              <a:rPr lang="hu-HU" sz="2000" dirty="0" smtClean="0"/>
              <a:t>A mérőműszer nem megfelelő beállításából fakadnak.</a:t>
            </a:r>
          </a:p>
          <a:p>
            <a:r>
              <a:rPr lang="hu-HU" sz="2000" b="1" dirty="0" smtClean="0"/>
              <a:t>Becslési </a:t>
            </a:r>
            <a:r>
              <a:rPr lang="hu-HU" sz="2000" b="1" dirty="0"/>
              <a:t>hiba. </a:t>
            </a:r>
            <a:r>
              <a:rPr lang="hu-HU" sz="2000" dirty="0"/>
              <a:t>Az egyéni becslési képesség különböző volta miatt egyes észlelők ugyanazon index- és skálahelyzet esetén bizonyos tört részt a becsléskor előnyben részesítenek. </a:t>
            </a:r>
            <a:endParaRPr lang="hu-HU" sz="2000" dirty="0" smtClean="0"/>
          </a:p>
          <a:p>
            <a:r>
              <a:rPr lang="hu-HU" sz="2000" b="1" dirty="0" smtClean="0"/>
              <a:t>Környezeti </a:t>
            </a:r>
            <a:r>
              <a:rPr lang="hu-HU" sz="2000" b="1" dirty="0"/>
              <a:t>hibák. </a:t>
            </a:r>
            <a:r>
              <a:rPr lang="hu-HU" sz="2000" dirty="0"/>
              <a:t>A mérés környezetének a mérési eredményt befolyásoló egyes jellemzői által okozott hibák (pl. környezeti hőmérséklet, légnedvesség, légnyomás, elektromos és mágneses tér stb.). </a:t>
            </a:r>
          </a:p>
        </p:txBody>
      </p:sp>
    </p:spTree>
    <p:extLst>
      <p:ext uri="{BB962C8B-B14F-4D97-AF65-F5344CB8AC3E}">
        <p14:creationId xmlns:p14="http://schemas.microsoft.com/office/powerpoint/2010/main" val="3381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/>
              <a:t>JELLEGÜK </a:t>
            </a:r>
            <a:r>
              <a:rPr lang="hu-HU" sz="2400" b="1" dirty="0" smtClean="0"/>
              <a:t>SZERINT</a:t>
            </a:r>
          </a:p>
          <a:p>
            <a:pPr marL="0" indent="0">
              <a:buNone/>
            </a:pPr>
            <a:r>
              <a:rPr lang="hu-HU" sz="2400" b="1" dirty="0" smtClean="0"/>
              <a:t>Rendszeres (szisztematikus) </a:t>
            </a:r>
            <a:r>
              <a:rPr lang="hu-HU" sz="2400" b="1" dirty="0"/>
              <a:t>hibák. </a:t>
            </a:r>
            <a:r>
              <a:rPr lang="hu-HU" sz="2400" dirty="0"/>
              <a:t>A mért értéket terhelő hibák </a:t>
            </a:r>
            <a:r>
              <a:rPr lang="hu-HU" sz="2400" dirty="0" smtClean="0"/>
              <a:t>egy </a:t>
            </a:r>
            <a:r>
              <a:rPr lang="hu-HU" sz="2400" dirty="0"/>
              <a:t>részének természete és jellege </a:t>
            </a:r>
            <a:r>
              <a:rPr lang="hu-HU" sz="2400" dirty="0" smtClean="0"/>
              <a:t>ismeretes. A hiba nagysága </a:t>
            </a:r>
            <a:r>
              <a:rPr lang="hu-HU" sz="2400" dirty="0"/>
              <a:t>és előjele a mérés folyamán állandó és meghatározható. </a:t>
            </a:r>
            <a:r>
              <a:rPr lang="hu-HU" sz="2400" dirty="0" smtClean="0"/>
              <a:t>Ezek </a:t>
            </a:r>
            <a:r>
              <a:rPr lang="hu-HU" sz="2400" dirty="0"/>
              <a:t>vagy állandók, vagy meghatározott törvény szerint ismétlődnek és </a:t>
            </a:r>
            <a:r>
              <a:rPr lang="hu-HU" sz="2400" dirty="0" smtClean="0"/>
              <a:t>változnak. </a:t>
            </a:r>
          </a:p>
          <a:p>
            <a:pPr marL="0" indent="0">
              <a:buNone/>
            </a:pPr>
            <a:r>
              <a:rPr lang="hu-HU" sz="2400" b="1" dirty="0" smtClean="0"/>
              <a:t>Korrekció:</a:t>
            </a:r>
            <a:r>
              <a:rPr lang="hu-HU" sz="2400" dirty="0" smtClean="0"/>
              <a:t> </a:t>
            </a:r>
            <a:r>
              <a:rPr lang="hu-HU" sz="2400" dirty="0"/>
              <a:t>A rendszeres hiba ellenkező előjellel </a:t>
            </a:r>
            <a:r>
              <a:rPr lang="hu-HU" sz="2400" dirty="0" smtClean="0"/>
              <a:t>figyelembevett értéke</a:t>
            </a:r>
            <a:r>
              <a:rPr lang="hu-HU" sz="2400" dirty="0"/>
              <a:t>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b="1" dirty="0" smtClean="0"/>
              <a:t>Véletlen </a:t>
            </a:r>
            <a:r>
              <a:rPr lang="hu-HU" sz="2400" b="1" dirty="0"/>
              <a:t>hibák. </a:t>
            </a:r>
            <a:r>
              <a:rPr lang="hu-HU" sz="2400" dirty="0" smtClean="0"/>
              <a:t>A hibák előfordulása </a:t>
            </a:r>
            <a:r>
              <a:rPr lang="hu-HU" sz="2400" dirty="0"/>
              <a:t>nem törvényszerű, jellegük gyakran ismeretlen, nagyságuk pedig az egyes méréseknél nem vehető figyelembe. Többszöri mérés esetén azonban a helyes </a:t>
            </a:r>
            <a:r>
              <a:rPr lang="hu-HU" sz="2400" dirty="0" smtClean="0"/>
              <a:t>eredmény megközelíthető.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  <a:r>
              <a:rPr lang="hu-HU" sz="2400" b="1" dirty="0"/>
              <a:t>Durva hibák. </a:t>
            </a:r>
            <a:r>
              <a:rPr lang="hu-HU" sz="2400" dirty="0"/>
              <a:t>Erős környezeti hatás vagy személyi tévedés következtében fellépő hiba, amely a mért értéket nagymértékben megváltoztatja.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Bármilyen </a:t>
            </a:r>
            <a:r>
              <a:rPr lang="hu-HU" sz="2400" dirty="0"/>
              <a:t>jól és alapos körültekintéssel is végezzük el a mérést, a mérési eredmény nem pontos. A mérésnek hibája van. Ez a mért érték (x1 ) és a helyes érték ( x ) különbsége. A</a:t>
            </a:r>
            <a:r>
              <a:rPr lang="hu-HU" sz="2400" dirty="0" smtClean="0"/>
              <a:t> </a:t>
            </a:r>
            <a:r>
              <a:rPr lang="hu-HU" sz="2400" dirty="0"/>
              <a:t>mérési hiba (</a:t>
            </a:r>
            <a:r>
              <a:rPr lang="hu-HU" sz="2400" dirty="0" err="1"/>
              <a:t>Hi</a:t>
            </a:r>
            <a:r>
              <a:rPr lang="hu-HU" sz="2400" dirty="0"/>
              <a:t> </a:t>
            </a:r>
            <a:r>
              <a:rPr lang="hu-HU" sz="2400" dirty="0" smtClean="0"/>
              <a:t>): </a:t>
            </a:r>
          </a:p>
          <a:p>
            <a:pPr marL="0" indent="0">
              <a:buNone/>
            </a:pPr>
            <a:r>
              <a:rPr lang="hu-HU" sz="2400" dirty="0" err="1" smtClean="0"/>
              <a:t>Hi</a:t>
            </a:r>
            <a:r>
              <a:rPr lang="hu-HU" sz="2400" dirty="0"/>
              <a:t> </a:t>
            </a:r>
            <a:r>
              <a:rPr lang="hu-HU" sz="2400" dirty="0" smtClean="0"/>
              <a:t>= </a:t>
            </a:r>
            <a:r>
              <a:rPr lang="hu-HU" sz="2400" dirty="0"/>
              <a:t>x1 </a:t>
            </a:r>
            <a:r>
              <a:rPr lang="hu-HU" sz="2400" dirty="0" smtClean="0"/>
              <a:t>- </a:t>
            </a:r>
            <a:r>
              <a:rPr lang="hu-HU" sz="2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804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Adatok osztályozása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33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399" y="-56551"/>
            <a:ext cx="8510588" cy="110013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változók típusai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22629" y="1894844"/>
            <a:ext cx="4184650" cy="2239963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független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(aktív)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a kutató adja meg, módosítja,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ennek hatását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vizsgáljuk (ok)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dirty="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890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25292" y="1846862"/>
            <a:ext cx="4191000" cy="25987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függő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(passzív)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a független v.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hatására módosul,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attól függ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884612" y="1056287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hu-HU" sz="3000" dirty="0"/>
              <a:t>változók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5468937" y="1630962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3452812" y="1630962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07504" y="4194956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Pl</a:t>
            </a:r>
            <a:r>
              <a:rPr lang="hu-HU" sz="2400" dirty="0" smtClean="0"/>
              <a:t>: a bevitt energia (kalória) mennyiben befolyásolja a leadott teljesítményt?</a:t>
            </a:r>
          </a:p>
          <a:p>
            <a:r>
              <a:rPr lang="hu-HU" sz="2400" dirty="0" smtClean="0"/>
              <a:t>	A bevitt kalória a független változó</a:t>
            </a:r>
          </a:p>
          <a:p>
            <a:r>
              <a:rPr lang="hu-HU" sz="2400" dirty="0" smtClean="0"/>
              <a:t>	A leadott teljesítmény a függő változó</a:t>
            </a:r>
          </a:p>
          <a:p>
            <a:r>
              <a:rPr lang="hu-HU" sz="2400" dirty="0" smtClean="0"/>
              <a:t>Vagyis ha a független változó nagyságát a kísérlet vezetője megváltoztatja, a függő változó is megváltozik, ugyanis „függ” a másik változótól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67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2" grpId="0" uiExpand="1" build="p"/>
      <p:bldP spid="89093" grpId="0"/>
      <p:bldP spid="89094" grpId="0" animBg="1"/>
      <p:bldP spid="89095" grpId="0" animBg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Fekete doboz modell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59832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619672" y="285293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619672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619672" y="35539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606380" y="42511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619672" y="393305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28184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228184" y="357301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228184" y="4077072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409507" y="1912476"/>
            <a:ext cx="1854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Független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228184" y="1912475"/>
            <a:ext cx="119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Függő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075464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093912" y="5693350"/>
            <a:ext cx="7726560" cy="97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Csak egy független változó befolyásolja a vizsgálni kívánt függő változót? 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15616" y="4581128"/>
            <a:ext cx="753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Lehet-e e többi független változót állandónak tartani, ha csak egy </a:t>
            </a:r>
            <a:r>
              <a:rPr lang="hu-HU" sz="2800" dirty="0" err="1" smtClean="0"/>
              <a:t>f.len</a:t>
            </a:r>
            <a:r>
              <a:rPr lang="hu-HU" sz="2800" dirty="0" smtClean="0"/>
              <a:t> változót változtatunk?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19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164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Hogyan ellenőrizhető, hogy csak a kutató által megváltoztatott független változó eredményezi a függő változóban az eltérést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1845648" y="206084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950104" y="458112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950104" y="206084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845648" y="458112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013398" y="230823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VIZSGÁLATI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7854" y="230823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VIZSGÁLATI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48664" y="4828510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KONTROLL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53120" y="4828510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KONTROLL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429824" y="2516912"/>
            <a:ext cx="252028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429824" y="5015488"/>
            <a:ext cx="252028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637736" y="2924944"/>
            <a:ext cx="0" cy="169579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758648" y="2924944"/>
            <a:ext cx="0" cy="169579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995936" y="2060848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 mintás 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132022" y="4459178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 mintás 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976338" y="3588174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 mintás t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287706" y="3588174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 mintás t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735693" y="1628800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BEHATÁS ELŐTT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874816" y="1628800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BEHATÁS UTÁN</a:t>
            </a:r>
            <a:endParaRPr lang="hu-HU" b="1" dirty="0"/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865526" y="230823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865527" y="24928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865528" y="26827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865525" y="52487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865529" y="506413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865530" y="482851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865528" y="2850992"/>
            <a:ext cx="98011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865525" y="3140968"/>
            <a:ext cx="94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Behatás</a:t>
            </a:r>
            <a:endParaRPr lang="hu-HU" b="1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865525" y="54011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865525" y="566124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Placebo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96068" y="1925350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F.len</a:t>
            </a:r>
            <a:r>
              <a:rPr lang="hu-HU" b="1" dirty="0" smtClean="0"/>
              <a:t> változók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027003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Ha több, eltérő dózist alkalmazunk, több vizsgálati csoport is alkalmazható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691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  <p:bldP spid="34" grpId="0"/>
      <p:bldP spid="36" grpId="0"/>
      <p:bldP spid="37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192000" y="882586"/>
            <a:ext cx="45413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dirty="0"/>
              <a:t>É</a:t>
            </a:r>
            <a:r>
              <a:rPr lang="hu-HU" altLang="hu-HU" sz="2400" b="1" dirty="0" smtClean="0"/>
              <a:t>rvényesség </a:t>
            </a:r>
            <a:r>
              <a:rPr lang="hu-HU" altLang="hu-HU" sz="2400" b="1" dirty="0"/>
              <a:t>(</a:t>
            </a:r>
            <a:r>
              <a:rPr lang="hu-HU" altLang="hu-HU" sz="2400" b="1" dirty="0" err="1"/>
              <a:t>validitás</a:t>
            </a:r>
            <a:r>
              <a:rPr lang="hu-HU" altLang="hu-HU" sz="2400" b="1" dirty="0"/>
              <a:t>) </a:t>
            </a:r>
            <a:r>
              <a:rPr lang="hu-HU" altLang="hu-HU" sz="2400" b="1" dirty="0" smtClean="0"/>
              <a:t>Megbízhatóság </a:t>
            </a:r>
            <a:r>
              <a:rPr lang="hu-HU" altLang="hu-HU" sz="2400" b="1" dirty="0"/>
              <a:t>(</a:t>
            </a:r>
            <a:r>
              <a:rPr lang="hu-HU" altLang="hu-HU" sz="2400" b="1" dirty="0" err="1"/>
              <a:t>reliabilitás</a:t>
            </a:r>
            <a:r>
              <a:rPr lang="hu-HU" altLang="hu-HU" sz="2400" b="1" dirty="0"/>
              <a:t>) </a:t>
            </a:r>
            <a:r>
              <a:rPr lang="hu-HU" altLang="hu-HU" sz="2400" b="1" dirty="0" smtClean="0"/>
              <a:t>Tárgyilagosság </a:t>
            </a:r>
            <a:r>
              <a:rPr lang="hu-HU" altLang="hu-HU" sz="2400" b="1" dirty="0"/>
              <a:t>(objektivitás</a:t>
            </a:r>
            <a:r>
              <a:rPr lang="hu-HU" altLang="hu-HU" sz="2400" b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b="1" dirty="0" smtClean="0"/>
              <a:t>Megismételhetőség</a:t>
            </a:r>
            <a:endParaRPr lang="hu-HU" altLang="hu-HU" sz="2400" b="1" dirty="0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325707" y="2637304"/>
            <a:ext cx="2055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 dirty="0">
                <a:solidFill>
                  <a:srgbClr val="FF0000"/>
                </a:solidFill>
              </a:rPr>
              <a:t>Érvényesség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230348" y="2636912"/>
            <a:ext cx="6437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Az eljárással valóban azt a tulajdonságot, képességet mérjük, amire való, amire kidolgozták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76367" y="68124"/>
            <a:ext cx="71951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Méréssel szemben támasztott kritériumok</a:t>
            </a:r>
            <a:endParaRPr lang="hu-HU" sz="32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42333" y="3518292"/>
            <a:ext cx="296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0000"/>
                </a:solidFill>
              </a:rPr>
              <a:t>Megbízhatóság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43175" y="3514725"/>
            <a:ext cx="6421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Adott időintervallumon belül megismételt tesztvételek-nél a teszt eredményei nem változnak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547813" y="4275137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FF0000"/>
                </a:solidFill>
              </a:rPr>
              <a:t>azonos feltételek, azonos „állapot”	        azonos eredmény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23836" y="4641850"/>
            <a:ext cx="758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FF0000"/>
                </a:solidFill>
              </a:rPr>
              <a:t>Igazolása (bizonyítása): teszt – reteszt módszer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580063" y="4468653"/>
            <a:ext cx="935037" cy="71437"/>
          </a:xfrm>
          <a:prstGeom prst="rightArrow">
            <a:avLst>
              <a:gd name="adj1" fmla="val 50000"/>
              <a:gd name="adj2" fmla="val 32722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89856" y="5039117"/>
            <a:ext cx="296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0000"/>
                </a:solidFill>
              </a:rPr>
              <a:t>Tárgyilagosság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719298" y="5037138"/>
            <a:ext cx="6372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A </a:t>
            </a:r>
            <a:r>
              <a:rPr lang="hu-HU" altLang="hu-HU" sz="2000" dirty="0" smtClean="0">
                <a:solidFill>
                  <a:schemeClr val="hlink"/>
                </a:solidFill>
              </a:rPr>
              <a:t>teszt eredménye </a:t>
            </a:r>
            <a:r>
              <a:rPr lang="hu-HU" altLang="hu-HU" sz="2000" dirty="0">
                <a:solidFill>
                  <a:schemeClr val="hlink"/>
                </a:solidFill>
              </a:rPr>
              <a:t>független az értékelő személyétől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440023" y="5738813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jellemzése: két vagy több értékelő által mért 	eredmény közötti </a:t>
            </a:r>
            <a:r>
              <a:rPr lang="hu-HU" altLang="hu-HU" sz="2000" dirty="0" smtClean="0">
                <a:solidFill>
                  <a:schemeClr val="hlink"/>
                </a:solidFill>
              </a:rPr>
              <a:t>korreláció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951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4" grpId="0"/>
      <p:bldP spid="13313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7120" y="248236"/>
            <a:ext cx="7939228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4000" dirty="0"/>
              <a:t>A tudományos </a:t>
            </a:r>
            <a:r>
              <a:rPr lang="hu-HU" altLang="hu-HU" sz="4000" dirty="0" smtClean="0"/>
              <a:t>megismeréssel szembeni elvárás</a:t>
            </a:r>
            <a:endParaRPr lang="hu-HU" altLang="hu-HU" sz="4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6012" y="1844824"/>
            <a:ext cx="73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 smtClean="0"/>
              <a:t>A tudományos kutatás eredményei legyenek:</a:t>
            </a:r>
            <a:endParaRPr lang="hu-HU" altLang="hu-HU" sz="28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31640" y="2708920"/>
            <a:ext cx="356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ÁLTALÁNOSITHATÓAK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2072" y="3875856"/>
            <a:ext cx="731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REPRODUKÁLHATÓAK - MEGISMÉTELHETŐEK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52072" y="4952355"/>
            <a:ext cx="6991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KOHERENSEK - ELLENTMONDÁS MENTESEK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411413" y="273189"/>
            <a:ext cx="430117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Adatgyűjtés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88988" y="9810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1 alkalom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2411413" y="981075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191617" y="1734185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információ az objektum állapotáról, egy vagy több </a:t>
            </a:r>
            <a:r>
              <a:rPr lang="hu-HU" altLang="hu-HU" sz="2000" dirty="0" smtClean="0"/>
              <a:t>tulajdonságáról:  </a:t>
            </a:r>
            <a:r>
              <a:rPr lang="hu-HU" altLang="hu-HU" sz="2000" dirty="0" smtClean="0">
                <a:solidFill>
                  <a:srgbClr val="FF0000"/>
                </a:solidFill>
              </a:rPr>
              <a:t>állapotdiagnosztika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60254" y="3770374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Több alkalom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971550" y="256540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091730" y="3775832"/>
            <a:ext cx="482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0000"/>
                </a:solidFill>
              </a:rPr>
              <a:t>hosszmetszeti (longitudinális)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vizsgálat</a:t>
            </a:r>
            <a:endParaRPr lang="hu-HU" altLang="hu-HU" sz="2000" b="1" dirty="0">
              <a:solidFill>
                <a:srgbClr val="FF0000"/>
              </a:solidFill>
            </a:endParaRP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2737034" y="1032510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0000"/>
                </a:solidFill>
              </a:rPr>
              <a:t>keresztmetszeti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</a:rPr>
              <a:t>(transzverzális) vizsgálat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3493586" y="4329932"/>
            <a:ext cx="3455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CC3300"/>
                </a:solidFill>
              </a:rPr>
              <a:t>Ugyanazokat, ugyanazokkal az eljárásokkal</a:t>
            </a: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2489042" y="5338044"/>
            <a:ext cx="46578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solidFill>
                  <a:srgbClr val="FF0000"/>
                </a:solidFill>
              </a:rPr>
              <a:t>Változás, fejlődés kimutatására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10896" y="3140968"/>
            <a:ext cx="626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Több csoport esetén a csoportok egyszeri összehasonlítása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51060" y="2596842"/>
            <a:ext cx="4840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Például ilyen az egyszeri </a:t>
            </a:r>
            <a:r>
              <a:rPr lang="hu-HU" sz="2000" dirty="0" err="1" smtClean="0"/>
              <a:t>közvéleménykutatás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82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/>
      <p:bldP spid="141319" grpId="0"/>
      <p:bldP spid="141321" grpId="0"/>
      <p:bldP spid="141328" grpId="0"/>
      <p:bldP spid="141332" grpId="0"/>
      <p:bldP spid="141334" grpId="0"/>
      <p:bldP spid="141336" grpId="0"/>
      <p:bldP spid="2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239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A kísérletek típusai szerkezetük szerint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341438"/>
            <a:ext cx="8964612" cy="51847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sz="2800" b="1" dirty="0" smtClean="0"/>
              <a:t>EGYCSOPORTOS (ÖNKONTROLLOS)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egy független változó módosítása, egy csoportban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kevésbé megbízható, nehéz az eredmények ellenőrzése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sz="2800" dirty="0" smtClean="0"/>
              <a:t>KÉTCSOPORTOS (KONTROLLCSOPORTOS)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a függő változók hatását két csoport eredményeinek egybevetésével vizsgáljuk meg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kísérleti csoport/kontrollcsoport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megbízható módszer, ha a csoportok homogének</a:t>
            </a:r>
          </a:p>
        </p:txBody>
      </p:sp>
    </p:spTree>
    <p:extLst>
      <p:ext uri="{BB962C8B-B14F-4D97-AF65-F5344CB8AC3E}">
        <p14:creationId xmlns:p14="http://schemas.microsoft.com/office/powerpoint/2010/main" val="18918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Mérőeszköz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Kérdés: az eszköz azt a paramétert méri, amire szükségünk van (érvényesség)?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A mérés előtt szükséges:</a:t>
            </a:r>
            <a:endParaRPr lang="hu-HU" dirty="0"/>
          </a:p>
          <a:p>
            <a:r>
              <a:rPr lang="hu-HU" dirty="0" smtClean="0"/>
              <a:t>Előzetes próba (pilot)</a:t>
            </a:r>
          </a:p>
          <a:p>
            <a:r>
              <a:rPr lang="hu-HU" dirty="0" smtClean="0"/>
              <a:t>Eszköz előzetes kalibrálása</a:t>
            </a:r>
          </a:p>
          <a:p>
            <a:r>
              <a:rPr lang="hu-HU" dirty="0" smtClean="0"/>
              <a:t>Vizsgálat előtt ellenőrzés</a:t>
            </a:r>
          </a:p>
          <a:p>
            <a:r>
              <a:rPr lang="hu-HU" dirty="0" smtClean="0"/>
              <a:t>Kinyert adatok vizsgálata, adatok megfelelőek, kiértékelhetőek-e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A mérőeszköz használatát el kell sajátítani!</a:t>
            </a:r>
            <a:endParaRPr lang="hu-HU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763688" y="319088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FF0000"/>
                </a:solidFill>
              </a:rPr>
              <a:t>Példa: Számítógépes </a:t>
            </a:r>
            <a:r>
              <a:rPr lang="hu-HU" altLang="hu-HU" sz="2400" dirty="0">
                <a:solidFill>
                  <a:srgbClr val="FF0000"/>
                </a:solidFill>
              </a:rPr>
              <a:t>mérőrendszer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1367507" y="1252225"/>
            <a:ext cx="1368425" cy="8636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378544" y="131430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mérendő </a:t>
            </a:r>
            <a:r>
              <a:rPr lang="hu-HU" altLang="hu-HU" sz="2000" dirty="0" err="1"/>
              <a:t>obj</a:t>
            </a:r>
            <a:r>
              <a:rPr lang="hu-HU" altLang="hu-HU" sz="2000" dirty="0"/>
              <a:t>.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7884319" y="261144"/>
            <a:ext cx="863600" cy="2160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917656" y="405607"/>
            <a:ext cx="7191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R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D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M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É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NY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" y="2563823"/>
            <a:ext cx="9124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82370" y="4951349"/>
            <a:ext cx="7194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mérőrendszer elemei ebben az esetben:</a:t>
            </a:r>
          </a:p>
          <a:p>
            <a:r>
              <a:rPr lang="hu-HU" sz="3200" dirty="0" err="1" smtClean="0"/>
              <a:t>Erőplató-Kábel-Interface-Számítógép</a:t>
            </a:r>
            <a:endParaRPr lang="hu-HU" sz="3200" dirty="0" smtClean="0"/>
          </a:p>
          <a:p>
            <a:r>
              <a:rPr lang="hu-HU" sz="3200" dirty="0" smtClean="0"/>
              <a:t>+ megfelelő szoftver                               </a:t>
            </a:r>
            <a:endParaRPr lang="hu-HU" sz="3200" dirty="0"/>
          </a:p>
        </p:txBody>
      </p:sp>
      <p:sp>
        <p:nvSpPr>
          <p:cNvPr id="5" name="Lefelé nyíl 4"/>
          <p:cNvSpPr/>
          <p:nvPr/>
        </p:nvSpPr>
        <p:spPr>
          <a:xfrm>
            <a:off x="1738720" y="2452217"/>
            <a:ext cx="648072" cy="5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elfelé nyíl 5"/>
          <p:cNvSpPr/>
          <p:nvPr/>
        </p:nvSpPr>
        <p:spPr>
          <a:xfrm>
            <a:off x="8028087" y="2563823"/>
            <a:ext cx="576064" cy="504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6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animBg="1"/>
      <p:bldP spid="116742" grpId="0"/>
      <p:bldP spid="116750" grpId="0" animBg="1"/>
      <p:bldP spid="1167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Pilot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Előzetes vizsgálat, mellyel tesztelhető:</a:t>
            </a:r>
          </a:p>
          <a:p>
            <a:pPr marL="0" indent="0" algn="ctr">
              <a:buNone/>
            </a:pPr>
            <a:r>
              <a:rPr lang="hu-HU" dirty="0" smtClean="0"/>
              <a:t>	</a:t>
            </a:r>
            <a:r>
              <a:rPr lang="hu-HU" b="1" dirty="0" smtClean="0"/>
              <a:t>Vizsgálati eljárás</a:t>
            </a:r>
          </a:p>
          <a:p>
            <a:pPr marL="0" indent="0" algn="ctr">
              <a:buNone/>
            </a:pPr>
            <a:r>
              <a:rPr lang="hu-HU" b="1" dirty="0" smtClean="0"/>
              <a:t>	Vizsgálati eszköz</a:t>
            </a:r>
          </a:p>
          <a:p>
            <a:pPr marL="0" indent="0" algn="ctr">
              <a:buNone/>
            </a:pPr>
            <a:r>
              <a:rPr lang="hu-HU" b="1" dirty="0" smtClean="0"/>
              <a:t>	Kiértékelés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</a:t>
            </a:r>
            <a:r>
              <a:rPr lang="hu-HU" dirty="0" smtClean="0"/>
              <a:t>ilot általában kis elemszámú, kis költségigényű</a:t>
            </a:r>
          </a:p>
          <a:p>
            <a:pPr marL="0" indent="0">
              <a:buNone/>
            </a:pPr>
            <a:r>
              <a:rPr lang="hu-HU" dirty="0" smtClean="0"/>
              <a:t>Cél: a mérési eljárás hibáinak kiküszöbölése, eljárás </a:t>
            </a:r>
            <a:r>
              <a:rPr lang="hu-HU" dirty="0" err="1" smtClean="0"/>
              <a:t>validitásának</a:t>
            </a:r>
            <a:r>
              <a:rPr lang="hu-HU" dirty="0" smtClean="0"/>
              <a:t> ellenőrzése, optimális beállítások meghatározása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Vizsgálat megkezdésekor:</a:t>
            </a:r>
            <a:br>
              <a:rPr lang="hu-HU" dirty="0" smtClean="0"/>
            </a:br>
            <a:r>
              <a:rPr lang="hu-HU" dirty="0" smtClean="0"/>
              <a:t>szóbeli magyarázat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525963"/>
          </a:xfrm>
        </p:spPr>
        <p:txBody>
          <a:bodyPr/>
          <a:lstStyle/>
          <a:p>
            <a:r>
              <a:rPr lang="hu-HU" dirty="0" smtClean="0"/>
              <a:t>Mérés célja</a:t>
            </a:r>
          </a:p>
          <a:p>
            <a:r>
              <a:rPr lang="hu-HU" dirty="0" smtClean="0"/>
              <a:t>Mérés lefolyása, időtartama (több alkalom)</a:t>
            </a:r>
          </a:p>
          <a:p>
            <a:r>
              <a:rPr lang="hu-HU" dirty="0" smtClean="0"/>
              <a:t>Terhelés mértéke</a:t>
            </a:r>
          </a:p>
          <a:p>
            <a:r>
              <a:rPr lang="hu-HU" dirty="0" smtClean="0"/>
              <a:t>Mérés veszélyei!!!</a:t>
            </a:r>
          </a:p>
          <a:p>
            <a:r>
              <a:rPr lang="hu-HU" dirty="0" smtClean="0"/>
              <a:t>Kiértékelt eredmények megtekinthetők, mikor?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548680"/>
            <a:ext cx="56886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Kivitelezés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Vizsgálatvezető szerepe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204864"/>
            <a:ext cx="7848872" cy="4525963"/>
          </a:xfrm>
        </p:spPr>
        <p:txBody>
          <a:bodyPr>
            <a:normAutofit/>
          </a:bodyPr>
          <a:lstStyle/>
          <a:p>
            <a:r>
              <a:rPr lang="hu-HU" b="1" dirty="0"/>
              <a:t>Szervezés</a:t>
            </a:r>
          </a:p>
          <a:p>
            <a:r>
              <a:rPr lang="hu-HU" b="1" dirty="0" smtClean="0"/>
              <a:t>Kivitelezés megfelelő</a:t>
            </a:r>
          </a:p>
          <a:p>
            <a:r>
              <a:rPr lang="hu-HU" b="1" dirty="0" smtClean="0"/>
              <a:t>Kapcsolat a vsz.-el</a:t>
            </a:r>
          </a:p>
          <a:p>
            <a:r>
              <a:rPr lang="hu-HU" b="1" dirty="0" smtClean="0"/>
              <a:t>Biztonság – minimális kockázat</a:t>
            </a:r>
          </a:p>
          <a:p>
            <a:r>
              <a:rPr lang="hu-HU" b="1" dirty="0" smtClean="0"/>
              <a:t>Nyers adatok megfelelő rögzítése</a:t>
            </a:r>
          </a:p>
          <a:p>
            <a:endParaRPr lang="hu-HU" b="1" dirty="0"/>
          </a:p>
          <a:p>
            <a:pPr marL="0" indent="0" algn="ctr">
              <a:buNone/>
            </a:pPr>
            <a:r>
              <a:rPr lang="hu-HU" b="1" dirty="0"/>
              <a:t>F</a:t>
            </a:r>
            <a:r>
              <a:rPr lang="hu-HU" b="1" dirty="0" smtClean="0"/>
              <a:t>elelősség!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64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Vizsgálati személy</a:t>
            </a:r>
            <a:br>
              <a:rPr lang="hu-HU" dirty="0" smtClean="0"/>
            </a:br>
            <a:r>
              <a:rPr lang="hu-HU" dirty="0" smtClean="0"/>
              <a:t>Írásbeli nyilatkozat – a kísérlet előtt!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hu-HU" dirty="0" smtClean="0"/>
              <a:t>Instrukciót megkapta a vizsgálat lefolyásáról</a:t>
            </a:r>
          </a:p>
          <a:p>
            <a:r>
              <a:rPr lang="hu-HU" dirty="0" smtClean="0"/>
              <a:t>Ismeri a vizsgálat veszélyeit</a:t>
            </a:r>
          </a:p>
          <a:p>
            <a:r>
              <a:rPr lang="hu-HU" dirty="0" smtClean="0"/>
              <a:t>Saját akaratából vesz részt (gyerekeknél szülői engedély)</a:t>
            </a:r>
          </a:p>
          <a:p>
            <a:r>
              <a:rPr lang="hu-HU" dirty="0" err="1" smtClean="0"/>
              <a:t>Engedélyezi-Nem</a:t>
            </a:r>
            <a:r>
              <a:rPr lang="hu-HU" dirty="0" smtClean="0"/>
              <a:t> engedélyezi a vizsgálat eredményeinek felhasználását, közzétételét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6453336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2016.10.11 HK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 smtClean="0"/>
              <a:t>Longitudinális vizsgálat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Azonos mérőeszköz, beállítások</a:t>
            </a:r>
          </a:p>
          <a:p>
            <a:r>
              <a:rPr lang="hu-HU" dirty="0"/>
              <a:t>A</a:t>
            </a:r>
            <a:r>
              <a:rPr lang="hu-HU" dirty="0" smtClean="0"/>
              <a:t>zonos helyszín</a:t>
            </a:r>
          </a:p>
          <a:p>
            <a:r>
              <a:rPr lang="hu-HU" dirty="0" smtClean="0"/>
              <a:t>Azonos napszak</a:t>
            </a:r>
          </a:p>
          <a:p>
            <a:r>
              <a:rPr lang="hu-HU" dirty="0" smtClean="0"/>
              <a:t>Azonos külső paraméterek (hőmérséklet, stb.)</a:t>
            </a:r>
          </a:p>
          <a:p>
            <a:r>
              <a:rPr lang="hu-HU" dirty="0" smtClean="0"/>
              <a:t>Azonos </a:t>
            </a:r>
            <a:r>
              <a:rPr lang="hu-HU" dirty="0" err="1" smtClean="0"/>
              <a:t>vizsg.szt.-</a:t>
            </a:r>
            <a:r>
              <a:rPr lang="hu-HU" dirty="0" smtClean="0"/>
              <a:t> érintő paraméterek (</a:t>
            </a:r>
            <a:r>
              <a:rPr lang="hu-HU" dirty="0" err="1" smtClean="0"/>
              <a:t>pl</a:t>
            </a:r>
            <a:r>
              <a:rPr lang="hu-HU" dirty="0" smtClean="0"/>
              <a:t> cipő </a:t>
            </a:r>
            <a:r>
              <a:rPr lang="hu-HU" dirty="0" err="1" smtClean="0"/>
              <a:t>u.a</a:t>
            </a:r>
            <a:r>
              <a:rPr lang="hu-HU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3608" y="18779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Mit mérünk a teszttel?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Milyen populációnak a legmegfelelőbb?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47232" y="29969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Eszközök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Végrehajtás leírása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Előnyök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Hátrányok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Kiértékelés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Normatív adatok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75656" y="254258"/>
            <a:ext cx="54726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A tesztek leírása, jellemzése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866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1" y="476672"/>
            <a:ext cx="8784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Kérdés: humán vizsgálatoknál lehet-e egy kísérlet reprodukálható?</a:t>
            </a:r>
          </a:p>
          <a:p>
            <a:pPr algn="ctr"/>
            <a:r>
              <a:rPr lang="hu-HU" sz="3200" dirty="0" smtClean="0"/>
              <a:t>Tudjuk-e az összes  befolyásoló tényezőt  azonosnak venni?</a:t>
            </a:r>
          </a:p>
          <a:p>
            <a:pPr algn="ctr"/>
            <a:r>
              <a:rPr lang="hu-HU" sz="3200" dirty="0" smtClean="0"/>
              <a:t>Egyáltalán irányítani tudjuk-e az összes tényezőt???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4802" y="35730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Humán vizsgálatoknál az események bekövetkezésének magyarázata nem determinisztikus,  hanem statisztikus módszerekkel indokolható.  Jones (1988)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946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Mérési jegyzőkönyv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2132856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Vizsgálati személy</a:t>
            </a:r>
          </a:p>
          <a:p>
            <a:r>
              <a:rPr lang="hu-HU" dirty="0" smtClean="0"/>
              <a:t>Vizsgálatvezető</a:t>
            </a:r>
          </a:p>
          <a:p>
            <a:r>
              <a:rPr lang="hu-HU" dirty="0" smtClean="0"/>
              <a:t>Vizsgálat helyszíne</a:t>
            </a:r>
          </a:p>
          <a:p>
            <a:r>
              <a:rPr lang="hu-HU" dirty="0" smtClean="0"/>
              <a:t>Vizsgálat dátuma</a:t>
            </a:r>
          </a:p>
          <a:p>
            <a:r>
              <a:rPr lang="hu-HU" dirty="0" smtClean="0"/>
              <a:t>Mérési eljárás</a:t>
            </a:r>
          </a:p>
          <a:p>
            <a:r>
              <a:rPr lang="hu-HU" dirty="0" smtClean="0"/>
              <a:t>Mérési eszköz</a:t>
            </a:r>
          </a:p>
          <a:p>
            <a:r>
              <a:rPr lang="hu-HU" dirty="0" smtClean="0"/>
              <a:t>Megjegyzések</a:t>
            </a:r>
          </a:p>
          <a:p>
            <a:r>
              <a:rPr lang="hu-HU" dirty="0" smtClean="0"/>
              <a:t>ADATOK</a:t>
            </a:r>
          </a:p>
          <a:p>
            <a:pPr marL="457200" lvl="1" indent="0">
              <a:buNone/>
            </a:pPr>
            <a:r>
              <a:rPr lang="hu-HU" dirty="0" smtClean="0"/>
              <a:t>adatokat mindig el kell külön menteni! Hozzáférési útvonal!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1515183"/>
            <a:ext cx="6001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Mit tartalmazzon a mérési jegyzőkönyv?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26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Adatok regisztrálása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Digitálisan vagy kézzel</a:t>
            </a:r>
          </a:p>
          <a:p>
            <a:r>
              <a:rPr lang="hu-HU" dirty="0" smtClean="0"/>
              <a:t>Real </a:t>
            </a:r>
            <a:r>
              <a:rPr lang="hu-HU" dirty="0" err="1" smtClean="0"/>
              <a:t>time</a:t>
            </a:r>
            <a:r>
              <a:rPr lang="hu-HU" dirty="0" smtClean="0"/>
              <a:t>, vagy a mérés után</a:t>
            </a:r>
          </a:p>
          <a:p>
            <a:endParaRPr lang="hu-HU" dirty="0"/>
          </a:p>
          <a:p>
            <a:r>
              <a:rPr lang="hu-HU" dirty="0" smtClean="0"/>
              <a:t>megfelelően identifikált </a:t>
            </a:r>
            <a:r>
              <a:rPr lang="hu-HU" dirty="0" err="1" smtClean="0"/>
              <a:t>filenevek</a:t>
            </a:r>
            <a:r>
              <a:rPr lang="hu-HU" dirty="0" smtClean="0"/>
              <a:t>, elérési útvonalak</a:t>
            </a:r>
          </a:p>
          <a:p>
            <a:r>
              <a:rPr lang="hu-HU" dirty="0" smtClean="0"/>
              <a:t>mértékegységek</a:t>
            </a:r>
          </a:p>
          <a:p>
            <a:pPr marL="0" indent="0">
              <a:buNone/>
            </a:pPr>
            <a:r>
              <a:rPr lang="hu-HU" dirty="0" smtClean="0"/>
              <a:t>A nyers adatokkal körültekintően kell bánni. Amennyiben megsérülnek, megsemmisülnek, a mérés általában már nem rekonstruálható!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271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Kérdőív - kikérdezés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70013" y="1827213"/>
            <a:ext cx="7313612" cy="45545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sz="2800" dirty="0" smtClean="0"/>
              <a:t>Kérdőívet használunk, ha kérdések segítségével gyűjtünk az információkat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u-HU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sz="2800" dirty="0" smtClean="0"/>
              <a:t>Fajtái: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szóbeli kikérdezés: alapmódszere az interjú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írásbeli kikérdezés: alapmódszere a kérdőív</a:t>
            </a:r>
          </a:p>
        </p:txBody>
      </p:sp>
    </p:spTree>
    <p:extLst>
      <p:ext uri="{BB962C8B-B14F-4D97-AF65-F5344CB8AC3E}">
        <p14:creationId xmlns:p14="http://schemas.microsoft.com/office/powerpoint/2010/main" val="123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Kérdőív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340768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a kikérdezés független a kérdező személyétől – az interjúval összehasonlítva</a:t>
            </a:r>
          </a:p>
          <a:p>
            <a:pPr eaLnBrk="1" hangingPunct="1">
              <a:defRPr/>
            </a:pPr>
            <a:r>
              <a:rPr lang="hu-HU" dirty="0" smtClean="0"/>
              <a:t>gyors, nagy minta esetén is alkalmazható módszer</a:t>
            </a:r>
          </a:p>
          <a:p>
            <a:pPr eaLnBrk="1" hangingPunct="1">
              <a:defRPr/>
            </a:pPr>
            <a:r>
              <a:rPr lang="hu-HU" dirty="0" smtClean="0"/>
              <a:t>figyelembe kell venni, hogy a kikérdezett nem feltétlenül ad igaz választ, emiatt érdemes kontrollkérdéseket betenni</a:t>
            </a:r>
          </a:p>
          <a:p>
            <a:pPr eaLnBrk="1" hangingPunct="1">
              <a:defRPr/>
            </a:pPr>
            <a:r>
              <a:rPr lang="hu-HU" dirty="0" smtClean="0"/>
              <a:t>nyílt kérdések esetében: megfelelő kategóriák kellenek a kiértékeléshez majd gyakoriság meghatározása</a:t>
            </a:r>
          </a:p>
          <a:p>
            <a:pPr eaLnBrk="1" hangingPunct="1">
              <a:defRPr/>
            </a:pPr>
            <a:r>
              <a:rPr lang="hu-HU" dirty="0" smtClean="0"/>
              <a:t>Zárt kérdések esetén a skálák legyenek egyértelműek (érdemes a skálákat nem változtatni a kérdőíven belül)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93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kérdőíves vizsgálat fázisai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3492" y="1556792"/>
            <a:ext cx="8893175" cy="5113337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gyűjtendő információk körének meghatározása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az első változat elkészítése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ennek kipróbálása - pilot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kérdések felülvizsgálata (</a:t>
            </a:r>
            <a:r>
              <a:rPr lang="hu-HU" i="1" dirty="0" smtClean="0"/>
              <a:t>a kérdőív</a:t>
            </a:r>
            <a:r>
              <a:rPr lang="hu-HU" dirty="0" smtClean="0"/>
              <a:t> </a:t>
            </a:r>
            <a:r>
              <a:rPr lang="hu-HU" i="1" dirty="0" smtClean="0"/>
              <a:t>legyen érthető, célratörő, elegendő, optimális hosszúságú és sorrendű, kiértékelhető</a:t>
            </a:r>
            <a:r>
              <a:rPr lang="hu-HU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végleges kérdőív megszerkesztése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adatfelvétel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feldolgozás</a:t>
            </a:r>
          </a:p>
        </p:txBody>
      </p:sp>
    </p:spTree>
    <p:extLst>
      <p:ext uri="{BB962C8B-B14F-4D97-AF65-F5344CB8AC3E}">
        <p14:creationId xmlns:p14="http://schemas.microsoft.com/office/powerpoint/2010/main" val="8288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Kérdéstípusok funkció szerint</a:t>
            </a:r>
          </a:p>
        </p:txBody>
      </p:sp>
      <p:sp>
        <p:nvSpPr>
          <p:cNvPr id="1167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00213"/>
            <a:ext cx="4038600" cy="4430712"/>
          </a:xfrm>
          <a:ln w="349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fő kérdések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közvetlenül a témára, a problémára vonatkoznak</a:t>
            </a:r>
          </a:p>
        </p:txBody>
      </p:sp>
      <p:sp>
        <p:nvSpPr>
          <p:cNvPr id="11674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30712"/>
          </a:xfrm>
          <a:ln w="349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kiegészítő kérdések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az információszerzés biztonságát szavatolják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demográfiai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bemelegítő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kontroll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levezető</a:t>
            </a:r>
          </a:p>
        </p:txBody>
      </p:sp>
    </p:spTree>
    <p:extLst>
      <p:ext uri="{BB962C8B-B14F-4D97-AF65-F5344CB8AC3E}">
        <p14:creationId xmlns:p14="http://schemas.microsoft.com/office/powerpoint/2010/main" val="2644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/>
      <p:bldP spid="11674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Kérdéstípusok </a:t>
            </a:r>
          </a:p>
        </p:txBody>
      </p:sp>
      <p:sp>
        <p:nvSpPr>
          <p:cNvPr id="1177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  <a:ln w="349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nyílt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a válaszadó nincs korlátozva, bármilyen válasz lehetséges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 a kiértékelés nehezebb lehet, mint a zárt kérdéseknél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117765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76400"/>
            <a:ext cx="4191000" cy="4920952"/>
          </a:xfrm>
          <a:ln w="349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zárt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megadott válaszlehetőségek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kettő-többszörös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(alternatív/több válasz)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feleletválasztás, rangsorolás, stb.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6142548"/>
            <a:ext cx="5628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Kevert, félig zárt: A, B, C, egyéb…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596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/>
      <p:bldP spid="117765" grpId="0" build="p"/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73250"/>
            <a:ext cx="8540750" cy="4225925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dirty="0" smtClean="0"/>
              <a:t>Értékelési skálák (intenzitáskérdések):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grafikus: a válaszadó véleményét a skálán elhelyezett jellel fejezi ki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endParaRPr lang="hu-HU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	Mennyire lényeges, hogy az adott tantárgy oktatója szimpatikus legyen az Ön számára?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	nagyon fontos				egyáltalán nem fontos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                                      </a:t>
            </a:r>
            <a:r>
              <a:rPr lang="hu-HU" sz="1900" dirty="0" smtClean="0"/>
              <a:t>+2         +1          0          -1         -2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dirty="0" smtClean="0"/>
              <a:t>	</a:t>
            </a:r>
          </a:p>
        </p:txBody>
      </p:sp>
      <p:sp>
        <p:nvSpPr>
          <p:cNvPr id="1280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55600" y="546100"/>
            <a:ext cx="8447088" cy="9572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2916238" y="4868863"/>
            <a:ext cx="291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2916238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36353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4356100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5075238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57943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2477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r>
              <a:rPr lang="hu-HU" dirty="0" smtClean="0"/>
              <a:t>numerikus skála: a válaszadó számmal értékel</a:t>
            </a:r>
          </a:p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endParaRPr lang="hu-HU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Kérjük jelölje, hogy a képzés során milyennek ítélte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(1=elégtelen 2=kielégítő 3=közepes 4=jó 5=kiváló)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hu-HU" sz="2200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az oktató felkészültségét	1	2	3	4	5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a tanterem felszereltségét	1	2	3	4	5</a:t>
            </a:r>
          </a:p>
        </p:txBody>
      </p:sp>
    </p:spTree>
    <p:extLst>
      <p:ext uri="{BB962C8B-B14F-4D97-AF65-F5344CB8AC3E}">
        <p14:creationId xmlns:p14="http://schemas.microsoft.com/office/powerpoint/2010/main" val="394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9" name="Rectangle 31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1731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8080375" cy="44227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3"/>
              <a:defRPr/>
            </a:pPr>
            <a:r>
              <a:rPr lang="hu-HU" smtClean="0"/>
              <a:t>deskriptív skála</a:t>
            </a:r>
          </a:p>
          <a:p>
            <a:pPr marL="571500" indent="-571500" eaLnBrk="1" hangingPunct="1">
              <a:buFont typeface="Wingdings" pitchFamily="2" charset="2"/>
              <a:buAutoNum type="arabicPeriod" startAt="3"/>
              <a:defRPr/>
            </a:pPr>
            <a:endParaRPr lang="hu-HU" sz="280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smtClean="0"/>
              <a:t>Jellemezze ügyfélszolgálati irodánk tevékenységét!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hu-HU" sz="2200" smtClean="0"/>
          </a:p>
        </p:txBody>
      </p:sp>
      <p:graphicFrame>
        <p:nvGraphicFramePr>
          <p:cNvPr id="130104" name="Group 5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1995357"/>
              </p:ext>
            </p:extLst>
          </p:nvPr>
        </p:nvGraphicFramePr>
        <p:xfrm>
          <a:off x="755650" y="3244850"/>
          <a:ext cx="6954838" cy="250687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98663"/>
                <a:gridCol w="1038225"/>
                <a:gridCol w="1277937"/>
                <a:gridCol w="1041400"/>
                <a:gridCol w="1598613"/>
              </a:tblGrid>
              <a:tr h="64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Mindig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Gyakran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Néha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Sohasem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Panaszaimat kivizsgálják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Ügyeimet telefonon is el tudom intézni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információszerzés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83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Elméleti módszerek – Most nem részletezve</a:t>
            </a:r>
          </a:p>
          <a:p>
            <a:pPr marL="0" indent="0">
              <a:buNone/>
            </a:pPr>
            <a:r>
              <a:rPr lang="hu-HU" dirty="0" smtClean="0"/>
              <a:t>Empirikus-tapasztalati módszerek:</a:t>
            </a:r>
          </a:p>
          <a:p>
            <a:r>
              <a:rPr lang="hu-HU" dirty="0" smtClean="0"/>
              <a:t>Megfigyelés: </a:t>
            </a:r>
            <a:r>
              <a:rPr lang="pt-BR" dirty="0" smtClean="0"/>
              <a:t>a</a:t>
            </a:r>
            <a:r>
              <a:rPr lang="hu-HU" dirty="0" smtClean="0"/>
              <a:t> </a:t>
            </a:r>
            <a:r>
              <a:rPr lang="pt-BR" dirty="0" smtClean="0"/>
              <a:t>kutató beavatkozás</a:t>
            </a:r>
            <a:r>
              <a:rPr lang="hu-HU" dirty="0" smtClean="0"/>
              <a:t>a</a:t>
            </a:r>
            <a:r>
              <a:rPr lang="pt-BR" dirty="0" smtClean="0"/>
              <a:t> nem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történik meg</a:t>
            </a:r>
          </a:p>
          <a:p>
            <a:r>
              <a:rPr lang="hu-HU" dirty="0" smtClean="0"/>
              <a:t>Kísérlet: A kutató beavatkozása megtörténhet</a:t>
            </a:r>
          </a:p>
          <a:p>
            <a:pPr marL="0" indent="0">
              <a:buNone/>
            </a:pPr>
            <a:r>
              <a:rPr lang="hu-HU" dirty="0" smtClean="0"/>
              <a:t>	mérés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analízis	</a:t>
            </a:r>
          </a:p>
          <a:p>
            <a:pPr marL="0" indent="0">
              <a:buNone/>
            </a:pPr>
            <a:r>
              <a:rPr lang="hu-HU" dirty="0"/>
              <a:t>	szintézis</a:t>
            </a:r>
          </a:p>
          <a:p>
            <a:r>
              <a:rPr lang="hu-HU" dirty="0" smtClean="0"/>
              <a:t>Kérdőíves módszer</a:t>
            </a:r>
          </a:p>
          <a:p>
            <a:r>
              <a:rPr lang="hu-HU" dirty="0"/>
              <a:t>Esettanulmány</a:t>
            </a:r>
          </a:p>
          <a:p>
            <a:r>
              <a:rPr lang="hu-HU" dirty="0"/>
              <a:t>Összehasonlító </a:t>
            </a:r>
            <a:r>
              <a:rPr lang="hu-HU" dirty="0" smtClean="0"/>
              <a:t>módszer</a:t>
            </a:r>
            <a:r>
              <a:rPr lang="hu-HU" dirty="0"/>
              <a:t>	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3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kikérdezés - Interjú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 kérdéseket egyértelműen fogalmazzuk meg</a:t>
            </a:r>
          </a:p>
          <a:p>
            <a:pPr eaLnBrk="1" hangingPunct="1">
              <a:defRPr/>
            </a:pPr>
            <a:r>
              <a:rPr lang="hu-HU" dirty="0" smtClean="0"/>
              <a:t>hagyjunk elég helyet és időt a válaszadásra</a:t>
            </a:r>
          </a:p>
          <a:p>
            <a:pPr eaLnBrk="1" hangingPunct="1">
              <a:defRPr/>
            </a:pPr>
            <a:r>
              <a:rPr lang="hu-HU" dirty="0" smtClean="0"/>
              <a:t>nyílt és zárt kérdéseket is használjunk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FF0066"/>
                </a:solidFill>
              </a:rPr>
              <a:t>a kérdéssort a kutatás hipotézisei alapján állítsuk össze</a:t>
            </a:r>
          </a:p>
          <a:p>
            <a:pPr eaLnBrk="1" hangingPunct="1">
              <a:defRPr/>
            </a:pPr>
            <a:r>
              <a:rPr lang="hu-HU" dirty="0" smtClean="0"/>
              <a:t>írásbeli kikérdezésnél (személyes kapcsolat hiánya esetén) fontos lehet a bevezetés</a:t>
            </a:r>
          </a:p>
        </p:txBody>
      </p:sp>
    </p:spTree>
    <p:extLst>
      <p:ext uri="{BB962C8B-B14F-4D97-AF65-F5344CB8AC3E}">
        <p14:creationId xmlns:p14="http://schemas.microsoft.com/office/powerpoint/2010/main" val="24166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vizsgálat etikai kérdései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Etikai kérdések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1. Az önkéntes részvétel és egyéni szabadságjogok tisztelete</a:t>
            </a:r>
          </a:p>
          <a:p>
            <a:pPr marL="0" indent="0">
              <a:buNone/>
            </a:pPr>
            <a:r>
              <a:rPr lang="hu-HU" b="1" dirty="0" smtClean="0"/>
              <a:t>2. Az anonimitás megtartásának joga</a:t>
            </a:r>
          </a:p>
          <a:p>
            <a:pPr marL="0" indent="0">
              <a:buNone/>
            </a:pPr>
            <a:r>
              <a:rPr lang="hu-HU" b="1" dirty="0" smtClean="0"/>
              <a:t>3. Az adatok hozzáférhetőségének meghatározásához kapcsolódó jog</a:t>
            </a:r>
          </a:p>
          <a:p>
            <a:pPr marL="0" indent="0">
              <a:buNone/>
            </a:pPr>
            <a:r>
              <a:rPr lang="hu-HU" b="1" dirty="0" smtClean="0"/>
              <a:t>4. A vizsgálattal kapcsolatos tájékoztatáshoz kapcsolódó jog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1538480"/>
            <a:ext cx="745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vizsgálati személyt érintő etikai kérdések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1347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/>
              <a:t>Etikai kérdések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012" y="1916832"/>
            <a:ext cx="8229600" cy="4525963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/>
              <a:t>Kutatási adatok </a:t>
            </a:r>
            <a:r>
              <a:rPr lang="hu-HU" altLang="hu-HU" sz="2800" dirty="0" smtClean="0"/>
              <a:t>meghamisítása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Kutatási adatok kreálása</a:t>
            </a:r>
            <a:endParaRPr lang="hu-HU" altLang="hu-HU" sz="28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/>
              <a:t>Kedvezőtlen </a:t>
            </a:r>
            <a:r>
              <a:rPr lang="hu-HU" altLang="hu-HU" sz="2800" dirty="0" smtClean="0"/>
              <a:t>(nem mérési hiba) eredmények </a:t>
            </a:r>
            <a:r>
              <a:rPr lang="hu-HU" altLang="hu-HU" sz="2800" dirty="0"/>
              <a:t>eltitkolása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Plágium </a:t>
            </a:r>
            <a:r>
              <a:rPr lang="hu-HU" altLang="hu-HU" sz="2800" dirty="0"/>
              <a:t>(ezt ma már szoftverrel ellenőrzik</a:t>
            </a:r>
            <a:r>
              <a:rPr lang="hu-HU" altLang="hu-HU" sz="28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Nem megfelelő adatfelvételi módszerek alkalmazása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A társszerzők, társkutatók jogainak tiszteletben tartása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A vizsgálatban részt nem vevő személyek társszerzőként történő feltüntetése</a:t>
            </a:r>
            <a:endParaRPr lang="hu-HU" alt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538480"/>
            <a:ext cx="7550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kutatást kivitelezőt érintő etikai kérdések</a:t>
            </a:r>
          </a:p>
          <a:p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9543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Etikai kérdések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78488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kutatásban résztvevők kockázatát minimumra csökkenteni.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kutatásban való részvétel előnyei haladják meg a hátrányokat.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résztvevőket tájékoztatni kell a jogaikról, a vizsgálat veszélyeiről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szervezet etikai bizottságának engedélye szükséges</a:t>
            </a:r>
          </a:p>
          <a:p>
            <a:pPr marL="0" indent="0">
              <a:buNone/>
            </a:pPr>
            <a:r>
              <a:rPr lang="hu-HU" dirty="0" err="1" smtClean="0"/>
              <a:t>Invazív</a:t>
            </a:r>
            <a:r>
              <a:rPr lang="hu-HU" dirty="0" smtClean="0"/>
              <a:t> eljárás kérdése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19672" y="1538479"/>
            <a:ext cx="445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Egyéb általános </a:t>
            </a:r>
            <a:r>
              <a:rPr lang="hu-HU" sz="3200" b="1" dirty="0"/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4629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Helsinki deklaráció</a:t>
            </a:r>
            <a:br>
              <a:rPr lang="hu-HU" dirty="0" smtClean="0"/>
            </a:br>
            <a:r>
              <a:rPr lang="hu-HU" dirty="0" smtClean="0"/>
              <a:t>a humán vizsgálatokról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357591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A kutató kötelessége</a:t>
            </a:r>
            <a:r>
              <a:rPr lang="hu-HU" b="1" dirty="0"/>
              <a:t>, hogy a kutatás alanyaként szereplő </a:t>
            </a:r>
            <a:r>
              <a:rPr lang="hu-HU" b="1" dirty="0" smtClean="0"/>
              <a:t>személyek:</a:t>
            </a:r>
          </a:p>
          <a:p>
            <a:pPr marL="0" indent="0">
              <a:buNone/>
            </a:pPr>
            <a:r>
              <a:rPr lang="hu-HU" b="1" dirty="0" smtClean="0"/>
              <a:t>	1. életét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2. egészségét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3. önrendelkezési jogát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4. magánélethez </a:t>
            </a:r>
            <a:r>
              <a:rPr lang="hu-HU" b="1" dirty="0"/>
              <a:t>fűződő jogát (</a:t>
            </a:r>
            <a:r>
              <a:rPr lang="hu-HU" b="1" dirty="0" err="1"/>
              <a:t>privacy</a:t>
            </a:r>
            <a:r>
              <a:rPr lang="hu-HU" b="1" dirty="0" smtClean="0"/>
              <a:t>) 	5. személyes </a:t>
            </a:r>
            <a:r>
              <a:rPr lang="hu-HU" b="1" dirty="0"/>
              <a:t>adatait </a:t>
            </a:r>
            <a:r>
              <a:rPr lang="hu-HU" b="1" dirty="0" smtClean="0"/>
              <a:t>és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6. emberi </a:t>
            </a:r>
            <a:r>
              <a:rPr lang="hu-HU" b="1" dirty="0"/>
              <a:t>méltóságát </a:t>
            </a:r>
            <a:r>
              <a:rPr lang="hu-HU" b="1" dirty="0" smtClean="0"/>
              <a:t>oltalmazza.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40348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módosítva utoljára </a:t>
            </a:r>
            <a:r>
              <a:rPr lang="hu-HU" sz="2800" dirty="0"/>
              <a:t>a WMA 55. közgyűlésén </a:t>
            </a:r>
            <a:r>
              <a:rPr lang="hu-HU" sz="2800" dirty="0" smtClean="0"/>
              <a:t>Szöulban </a:t>
            </a:r>
            <a:r>
              <a:rPr lang="hu-HU" sz="2800" dirty="0"/>
              <a:t>2008 októberében.</a:t>
            </a:r>
          </a:p>
        </p:txBody>
      </p:sp>
    </p:spTree>
    <p:extLst>
      <p:ext uri="{BB962C8B-B14F-4D97-AF65-F5344CB8AC3E}">
        <p14:creationId xmlns:p14="http://schemas.microsoft.com/office/powerpoint/2010/main" val="8209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Az embereken történő orvosi kutatásokban </a:t>
            </a:r>
            <a:r>
              <a:rPr lang="hu-HU" sz="3600" b="1" dirty="0" smtClean="0"/>
              <a:t>elsőbbséget kell biztosítani </a:t>
            </a:r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kutatás alanyaként részvevő személyek egészségének és érdekének mind a tudomány, mind a társadalom érdekei </a:t>
            </a:r>
            <a:r>
              <a:rPr lang="hu-HU" dirty="0" smtClean="0"/>
              <a:t>fölött.</a:t>
            </a:r>
          </a:p>
          <a:p>
            <a:pPr marL="0" indent="0" algn="ctr">
              <a:buNone/>
            </a:pPr>
            <a:r>
              <a:rPr lang="hu-HU" dirty="0"/>
              <a:t>A kutató kötelessége, hogy a kutatásról </a:t>
            </a:r>
            <a:r>
              <a:rPr lang="hu-HU" b="1" dirty="0"/>
              <a:t>teljes </a:t>
            </a:r>
            <a:r>
              <a:rPr lang="hu-HU" dirty="0"/>
              <a:t>felvilágosítást nyújtson a vizsgálati alanyoknak</a:t>
            </a:r>
          </a:p>
        </p:txBody>
      </p:sp>
    </p:spTree>
    <p:extLst>
      <p:ext uri="{BB962C8B-B14F-4D97-AF65-F5344CB8AC3E}">
        <p14:creationId xmlns:p14="http://schemas.microsoft.com/office/powerpoint/2010/main" val="2043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b="1" dirty="0"/>
              <a:t>A felelősséget soha nem lehet a kutatás alanyaira </a:t>
            </a:r>
            <a:r>
              <a:rPr lang="hu-HU" sz="4000" b="1" dirty="0" smtClean="0"/>
              <a:t>hárítani!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dirty="0"/>
              <a:t>A kutatást </a:t>
            </a:r>
            <a:r>
              <a:rPr lang="hu-HU" b="1" dirty="0"/>
              <a:t>azonnal fel kell függeszteni</a:t>
            </a:r>
            <a:r>
              <a:rPr lang="hu-HU" dirty="0"/>
              <a:t>, ha a kutatás alanyaira háruló tényleges kockázat meghaladja a kedvező hatás mértékét, vagy ha már meggyőző bizonyítékok állnak rendelkezésre a kutatás pozitív és kedvező </a:t>
            </a:r>
            <a:r>
              <a:rPr lang="hu-HU" dirty="0" smtClean="0"/>
              <a:t>eredményéről!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4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K</a:t>
            </a:r>
            <a:r>
              <a:rPr lang="hu-HU" dirty="0" smtClean="0"/>
              <a:t>utatásban </a:t>
            </a:r>
            <a:r>
              <a:rPr lang="hu-HU" dirty="0"/>
              <a:t>kutatási alanyként </a:t>
            </a:r>
            <a:r>
              <a:rPr lang="hu-HU" b="1" dirty="0"/>
              <a:t>csak és kizárólag önkéntes alapon </a:t>
            </a:r>
            <a:r>
              <a:rPr lang="hu-HU" dirty="0"/>
              <a:t>lehet részt </a:t>
            </a:r>
            <a:r>
              <a:rPr lang="hu-HU" dirty="0" smtClean="0"/>
              <a:t>venni! </a:t>
            </a:r>
            <a:r>
              <a:rPr lang="hu-HU" dirty="0"/>
              <a:t>Előfordulhat ugyan, hogy egy alany részvételével kapcsolatban konzultálni szükséges a családtagokkal, vagy a tágabb közösség tagjaival, a kutatásban csak akkor vehet részt valaki, ha azt szabad elhatározásából </a:t>
            </a:r>
            <a:r>
              <a:rPr lang="hu-HU" dirty="0" smtClean="0"/>
              <a:t>teszi, </a:t>
            </a:r>
            <a:r>
              <a:rPr lang="hu-HU" b="1" dirty="0" smtClean="0"/>
              <a:t>vizsgálati alanyt a vizsgálatban történő részvételre kényszeríteni tilos!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76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Minden intézkedést meg kell tenni annak érdekében, hogy az alanyok magánélethez való jogát tiszteletben tartsák, személyes adatait, a felvilágosításának bizalmas voltát megőrizzék és a kutatás testi, szellemi épségét érintő kihatásait </a:t>
            </a:r>
            <a:r>
              <a:rPr lang="hu-HU" dirty="0" smtClean="0"/>
              <a:t>minimalizálják.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6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36933</TotalTime>
  <Words>5175</Words>
  <Application>Microsoft Office PowerPoint</Application>
  <PresentationFormat>Diavetítés a képernyőre (4:3 oldalarány)</PresentationFormat>
  <Paragraphs>1059</Paragraphs>
  <Slides>153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153</vt:i4>
      </vt:variant>
    </vt:vector>
  </HeadingPairs>
  <TitlesOfParts>
    <vt:vector size="160" baseType="lpstr">
      <vt:lpstr>Arial</vt:lpstr>
      <vt:lpstr>Calibri</vt:lpstr>
      <vt:lpstr>Cambria Math</vt:lpstr>
      <vt:lpstr>Tahoma</vt:lpstr>
      <vt:lpstr>Times New Roman</vt:lpstr>
      <vt:lpstr>Wingdings</vt:lpstr>
      <vt:lpstr>Office-téma</vt:lpstr>
      <vt:lpstr>KUTATÁSI ALAPISMERETEK</vt:lpstr>
      <vt:lpstr>A kurzus célja</vt:lpstr>
      <vt:lpstr>Kötelező és Javasolt irodalom</vt:lpstr>
      <vt:lpstr>A tudományos kutatás, a kutatás jellemzői </vt:lpstr>
      <vt:lpstr>PowerPoint bemutató</vt:lpstr>
      <vt:lpstr>A tudományos kutatás végrehajtásának logikai sémája</vt:lpstr>
      <vt:lpstr>PowerPoint bemutató</vt:lpstr>
      <vt:lpstr>PowerPoint bemutató</vt:lpstr>
      <vt:lpstr>Az információszerzés típusai</vt:lpstr>
      <vt:lpstr>Az önálló tudományos kutatás eredménye BsC és MsC képzésben</vt:lpstr>
      <vt:lpstr>A tudományos publikáció logikai sémája </vt:lpstr>
      <vt:lpstr>Szakdolgozat felépítése</vt:lpstr>
      <vt:lpstr>PowerPoint bemutató</vt:lpstr>
      <vt:lpstr>PowerPoint bemutató</vt:lpstr>
      <vt:lpstr>PowerPoint bemutató</vt:lpstr>
      <vt:lpstr>PowerPoint bemutató</vt:lpstr>
      <vt:lpstr>Tudományos cikk felépítése</vt:lpstr>
      <vt:lpstr>A tudományos probléma megoldásának és a szakdolgozatírásnak a lépései</vt:lpstr>
      <vt:lpstr>HOGYAN KELL SZAKDOLGOZATOT/DIPLOMAMUNKÁT ÍRNI</vt:lpstr>
      <vt:lpstr>PowerPoint bemutató</vt:lpstr>
      <vt:lpstr>Az első lépés</vt:lpstr>
      <vt:lpstr>A témaválasztás általános szempontjai</vt:lpstr>
      <vt:lpstr>PowerPoint bemutató</vt:lpstr>
      <vt:lpstr>A szakirodalom áttekintése, ismeretszerzési módszerek</vt:lpstr>
      <vt:lpstr>PowerPoint bemutató</vt:lpstr>
      <vt:lpstr>SPORTdiscus</vt:lpstr>
      <vt:lpstr>példa</vt:lpstr>
      <vt:lpstr>Pubmed  (http://www.ncbi.nlm.nih.gov/pubmed/)</vt:lpstr>
      <vt:lpstr>Keresési algebra  (AND, OR, NOT)</vt:lpstr>
      <vt:lpstr>Címszójavaslatok</vt:lpstr>
      <vt:lpstr>A publikációk évenkénti eloszlása</vt:lpstr>
      <vt:lpstr>Témaszűkítés (kulcsszavak)</vt:lpstr>
      <vt:lpstr>Szabad (nyílt) hozzáférésű publikációk</vt:lpstr>
      <vt:lpstr>További szűkítés és kiválasztás</vt:lpstr>
      <vt:lpstr>Kiválasztás, azonosítás (http://www.ncbi.nlm.nih.gov/pubmed/22677079</vt:lpstr>
      <vt:lpstr>A publikáció ábráinak áttekintése</vt:lpstr>
      <vt:lpstr>Szabad hozzáférés a teljes publikációhoz</vt:lpstr>
      <vt:lpstr>Pubmed reader (e-olvasó, tablet) formátum</vt:lpstr>
      <vt:lpstr>Pdf formatum</vt:lpstr>
      <vt:lpstr>Nyílt idézettség </vt:lpstr>
      <vt:lpstr>Összes idézettség</vt:lpstr>
      <vt:lpstr>Science direct</vt:lpstr>
      <vt:lpstr>PowerPoint bemutató</vt:lpstr>
      <vt:lpstr>PowerPoint bemutató</vt:lpstr>
      <vt:lpstr>PowerPoint bemutató</vt:lpstr>
      <vt:lpstr>2. A hipotézis megfogalmazása</vt:lpstr>
      <vt:lpstr>A hipotézis vagy feltételezés</vt:lpstr>
      <vt:lpstr>A jó hipotézis</vt:lpstr>
      <vt:lpstr>Statisztikai hipotézisek fajtái</vt:lpstr>
      <vt:lpstr>Vizsgálható-e „minden” kérdés egyszerre?</vt:lpstr>
      <vt:lpstr>3. Mérés tervezés, adatgyűjtés - mérés</vt:lpstr>
      <vt:lpstr>Kvantitatív kutatás </vt:lpstr>
      <vt:lpstr>Kvalitatív kutatás </vt:lpstr>
      <vt:lpstr>Hogyan tervezzük meg a kísérletet?</vt:lpstr>
      <vt:lpstr>PowerPoint bemutató</vt:lpstr>
      <vt:lpstr>Populáció - minta</vt:lpstr>
      <vt:lpstr>Mi a statisztika?</vt:lpstr>
      <vt:lpstr>Minta kiválasztásának módja, hogyan válasszuk ki a vizsgálandó mintát?</vt:lpstr>
      <vt:lpstr>A teljeskörű kutatás</vt:lpstr>
      <vt:lpstr>PowerPoint bemutató</vt:lpstr>
      <vt:lpstr>PowerPoint bemutató</vt:lpstr>
      <vt:lpstr>PowerPoint bemutató</vt:lpstr>
      <vt:lpstr>Mérési hibák</vt:lpstr>
      <vt:lpstr>PowerPoint bemutató</vt:lpstr>
      <vt:lpstr>Adatok osztályozása</vt:lpstr>
      <vt:lpstr>A változók típusai</vt:lpstr>
      <vt:lpstr>Fekete doboz modell</vt:lpstr>
      <vt:lpstr>Hogyan ellenőrizhető, hogy csak a kutató által megváltoztatott független változó eredményezi a függő változóban az eltérést</vt:lpstr>
      <vt:lpstr>PowerPoint bemutató</vt:lpstr>
      <vt:lpstr>PowerPoint bemutató</vt:lpstr>
      <vt:lpstr>A kísérletek típusai szerkezetük szerint</vt:lpstr>
      <vt:lpstr>Mérőeszköz</vt:lpstr>
      <vt:lpstr>PowerPoint bemutató</vt:lpstr>
      <vt:lpstr>Pilot</vt:lpstr>
      <vt:lpstr>Vizsgálat megkezdésekor: szóbeli magyarázat</vt:lpstr>
      <vt:lpstr>Vizsgálatvezető szerepe</vt:lpstr>
      <vt:lpstr>Vizsgálati személy Írásbeli nyilatkozat – a kísérlet előtt!</vt:lpstr>
      <vt:lpstr>Longitudinális vizsgálat</vt:lpstr>
      <vt:lpstr>PowerPoint bemutató</vt:lpstr>
      <vt:lpstr>Mérési jegyzőkönyv</vt:lpstr>
      <vt:lpstr>Adatok regisztrálása</vt:lpstr>
      <vt:lpstr>Kérdőív - kikérdezés</vt:lpstr>
      <vt:lpstr>Kérdőív</vt:lpstr>
      <vt:lpstr>A kérdőíves vizsgálat fázisai</vt:lpstr>
      <vt:lpstr>Kérdéstípusok funkció szerint</vt:lpstr>
      <vt:lpstr>Kérdéstípusok </vt:lpstr>
      <vt:lpstr>Értékelési skálák</vt:lpstr>
      <vt:lpstr>Értékelési skálák</vt:lpstr>
      <vt:lpstr>Értékelési skálák</vt:lpstr>
      <vt:lpstr>A kikérdezés - Interjú</vt:lpstr>
      <vt:lpstr>A Tudományos vizsgálat etikai kérdései</vt:lpstr>
      <vt:lpstr>Etikai kérdések</vt:lpstr>
      <vt:lpstr>Etikai kérdések</vt:lpstr>
      <vt:lpstr>Etikai kérdések</vt:lpstr>
      <vt:lpstr>Helsinki deklaráció a humán vizsgálatokról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Tudományos kutatásba beleegyező nyilatkozat minta</vt:lpstr>
      <vt:lpstr>PowerPoint bemutató</vt:lpstr>
      <vt:lpstr>Etikai bizottsági engedélyhez mit tartalmazzon a vizsgálati protokoll</vt:lpstr>
      <vt:lpstr>PowerPoint bemutató</vt:lpstr>
      <vt:lpstr>Az adatok feldolgozási sorrendje</vt:lpstr>
      <vt:lpstr>Az adatok fajtái</vt:lpstr>
      <vt:lpstr>PowerPoint bemutató</vt:lpstr>
      <vt:lpstr>Az adatok fajtái</vt:lpstr>
      <vt:lpstr>Paraméter – nem paraméter</vt:lpstr>
      <vt:lpstr>Az adatok jellemzése – alapstatisztikai mutatók</vt:lpstr>
      <vt:lpstr>PowerPoint bemutató</vt:lpstr>
      <vt:lpstr>Átlag, szórás</vt:lpstr>
      <vt:lpstr>PowerPoint bemutató</vt:lpstr>
      <vt:lpstr>PowerPoint bemutató</vt:lpstr>
      <vt:lpstr>Oszlopdiagram </vt:lpstr>
      <vt:lpstr>Doboz (Box) ábra</vt:lpstr>
      <vt:lpstr>Gyakoriság táblázat - hisztogramok</vt:lpstr>
      <vt:lpstr>Gyakoriság – relatív gyakoriság kördiagram</vt:lpstr>
      <vt:lpstr>Centrális Határeloszlás Tétele</vt:lpstr>
      <vt:lpstr>Standard normális eloszlás</vt:lpstr>
      <vt:lpstr>1, 2, 3 szórás intervallumához tartozó valószínűségek</vt:lpstr>
      <vt:lpstr>PowerPoint bemutató</vt:lpstr>
      <vt:lpstr>PowerPoint bemutató</vt:lpstr>
      <vt:lpstr>Diszkrét változó normális eloszlása (normalitásvizsgálat)</vt:lpstr>
      <vt:lpstr>Lapultság - ferdeség</vt:lpstr>
      <vt:lpstr>Normalitásvizsgálat </vt:lpstr>
      <vt:lpstr>Normalitásvizsgálat II</vt:lpstr>
      <vt:lpstr>Hipotézisvizsgálatok</vt:lpstr>
      <vt:lpstr>PowerPoint bemutató</vt:lpstr>
      <vt:lpstr>PowerPoint bemutató</vt:lpstr>
      <vt:lpstr>Két összetartozó minta összehasonlítása</vt:lpstr>
      <vt:lpstr>PowerPoint bemutató</vt:lpstr>
      <vt:lpstr>PowerPoint bemutató</vt:lpstr>
      <vt:lpstr>Egy populációból származó minták átlagai közötti eltérés nagysága alapján – mivel normális eloszlást követ az átlag – az eltérés bekövetkezésének valószínűsége becsülhető</vt:lpstr>
      <vt:lpstr>PowerPoint bemutató</vt:lpstr>
      <vt:lpstr>Minél nagyobb az eltérés, annál kisebb a valószínűsége, hogy azonos populációból származnak</vt:lpstr>
      <vt:lpstr>A szórás is befolyásolja a döntést</vt:lpstr>
      <vt:lpstr>t- (student) eloszlás</vt:lpstr>
      <vt:lpstr>ANOVA  </vt:lpstr>
      <vt:lpstr>PowerPoint bemutató</vt:lpstr>
      <vt:lpstr>Korreláció - regresszióanalízis</vt:lpstr>
      <vt:lpstr>PowerPoint bemutató</vt:lpstr>
      <vt:lpstr>PowerPoint bemutató</vt:lpstr>
      <vt:lpstr>Regressziós egyenes</vt:lpstr>
      <vt:lpstr>Interpoláció - extrapoláció</vt:lpstr>
      <vt:lpstr>Nemparaméteres statisztikai eljárások</vt:lpstr>
      <vt:lpstr>5. Diszkusszió - az eredmények leírása, értelmezése,   magyarázata  (interpretációja)</vt:lpstr>
      <vt:lpstr>PowerPoint bemutató</vt:lpstr>
      <vt:lpstr>Döntések a hipotézisekről</vt:lpstr>
      <vt:lpstr>Összefoglalás</vt:lpstr>
      <vt:lpstr>Irodalomjegyzék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TUDOMÁNYOS KUTATÁS MÓDSZERTANA</dc:title>
  <dc:creator>K</dc:creator>
  <cp:lastModifiedBy>DESOK</cp:lastModifiedBy>
  <cp:revision>226</cp:revision>
  <dcterms:created xsi:type="dcterms:W3CDTF">2014-01-21T19:04:28Z</dcterms:created>
  <dcterms:modified xsi:type="dcterms:W3CDTF">2018-09-19T13:02:01Z</dcterms:modified>
</cp:coreProperties>
</file>