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5" r:id="rId4"/>
    <p:sldId id="266" r:id="rId5"/>
    <p:sldId id="267" r:id="rId6"/>
    <p:sldId id="268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11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8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0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0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58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8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41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9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98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4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3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4777698" y="3432859"/>
            <a:ext cx="29938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Data Quality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3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62262C80-AB10-4839-A08A-2747DA299869}"/>
              </a:ext>
            </a:extLst>
          </p:cNvPr>
          <p:cNvSpPr/>
          <p:nvPr/>
        </p:nvSpPr>
        <p:spPr>
          <a:xfrm>
            <a:off x="549206" y="2751744"/>
            <a:ext cx="85504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rbel" panose="020B0503020204020204" pitchFamily="34" charset="0"/>
              </a:rPr>
              <a:t>It is necessary to review this import, and correctly define the variables as </a:t>
            </a:r>
            <a:r>
              <a:rPr lang="en-US" sz="2400" i="1" dirty="0">
                <a:latin typeface="Corbel" panose="020B0503020204020204" pitchFamily="34" charset="0"/>
              </a:rPr>
              <a:t>Integers, Float, Date</a:t>
            </a:r>
            <a:r>
              <a:rPr lang="en-US" sz="2400" dirty="0">
                <a:latin typeface="Corbel" panose="020B0503020204020204" pitchFamily="34" charset="0"/>
              </a:rPr>
              <a:t>, or even other types such as </a:t>
            </a:r>
            <a:r>
              <a:rPr lang="en-US" sz="2400" i="1" dirty="0">
                <a:latin typeface="Corbel" panose="020B0503020204020204" pitchFamily="34" charset="0"/>
              </a:rPr>
              <a:t>Boolean</a:t>
            </a:r>
            <a:endParaRPr lang="en-US" i="1" dirty="0">
              <a:latin typeface="Corbel" panose="020B0503020204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052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Quality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28452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Types of data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9D254F-3EBC-4A46-9C6B-5B3DA2E33E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06" y="4097293"/>
            <a:ext cx="8639944" cy="1838114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CB789F9D-77B5-40E3-B4FC-8D96A5098319}"/>
              </a:ext>
            </a:extLst>
          </p:cNvPr>
          <p:cNvSpPr/>
          <p:nvPr/>
        </p:nvSpPr>
        <p:spPr>
          <a:xfrm>
            <a:off x="549206" y="1775527"/>
            <a:ext cx="85504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rbel" panose="020B0503020204020204" pitchFamily="34" charset="0"/>
              </a:rPr>
              <a:t>When importing a dataset, it is common for </a:t>
            </a:r>
            <a:r>
              <a:rPr lang="en-US" sz="2400" dirty="0" err="1">
                <a:latin typeface="Corbel" panose="020B0503020204020204" pitchFamily="34" charset="0"/>
              </a:rPr>
              <a:t>Dataiku</a:t>
            </a:r>
            <a:r>
              <a:rPr lang="en-US" sz="2400" dirty="0">
                <a:latin typeface="Corbel" panose="020B0503020204020204" pitchFamily="34" charset="0"/>
              </a:rPr>
              <a:t> to read most variables as String</a:t>
            </a:r>
          </a:p>
        </p:txBody>
      </p:sp>
    </p:spTree>
    <p:extLst>
      <p:ext uri="{BB962C8B-B14F-4D97-AF65-F5344CB8AC3E}">
        <p14:creationId xmlns:p14="http://schemas.microsoft.com/office/powerpoint/2010/main" val="212194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052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Quality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17780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Outliers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A1EB115-F473-468A-A83D-991A08330FF3}"/>
              </a:ext>
            </a:extLst>
          </p:cNvPr>
          <p:cNvSpPr/>
          <p:nvPr/>
        </p:nvSpPr>
        <p:spPr>
          <a:xfrm>
            <a:off x="668477" y="169726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latin typeface="Corbel" panose="020B0503020204020204" pitchFamily="34" charset="0"/>
              </a:rPr>
              <a:t>Outliers are observations that lie outside the overall pattern of a distribution</a:t>
            </a:r>
            <a:endParaRPr lang="es-ES" sz="2400" dirty="0">
              <a:latin typeface="Corbel" panose="020B0503020204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E19B978-A5BA-4C49-8961-492B7B3D8C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799" y="2630936"/>
            <a:ext cx="6033054" cy="4227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2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052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Quality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60833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Boxplot </a:t>
            </a:r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for identification of outliers</a:t>
            </a:r>
            <a:endParaRPr lang="en-US" sz="36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A1EB115-F473-468A-A83D-991A08330FF3}"/>
              </a:ext>
            </a:extLst>
          </p:cNvPr>
          <p:cNvSpPr/>
          <p:nvPr/>
        </p:nvSpPr>
        <p:spPr>
          <a:xfrm>
            <a:off x="668476" y="1697265"/>
            <a:ext cx="73325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rbel" panose="020B0503020204020204" pitchFamily="34" charset="0"/>
              </a:rPr>
              <a:t>Boxplots are useful for the identification of outliers</a:t>
            </a:r>
            <a:endParaRPr lang="es-ES" sz="2400" dirty="0">
              <a:latin typeface="Corbel" panose="020B0503020204020204" pitchFamily="34" charset="0"/>
            </a:endParaRPr>
          </a:p>
        </p:txBody>
      </p:sp>
      <p:pic>
        <p:nvPicPr>
          <p:cNvPr id="8" name="Picture 4" descr="Understanding Boxplots. The image above is a boxplot. A boxplot… | by  Michael Galarnyk | Towards Data Science">
            <a:extLst>
              <a:ext uri="{FF2B5EF4-FFF2-40B4-BE49-F238E27FC236}">
                <a16:creationId xmlns:a16="http://schemas.microsoft.com/office/drawing/2014/main" id="{87F5B769-A0B5-4A47-B348-F83F43892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38" y="2343596"/>
            <a:ext cx="7208763" cy="3604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49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052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Quality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6811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Histograms </a:t>
            </a:r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for identification of outliers</a:t>
            </a:r>
            <a:endParaRPr lang="en-US" sz="36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C4E413E-B6BB-4457-B7AA-3D6E02D2A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584" y="1827414"/>
            <a:ext cx="8021216" cy="5062064"/>
          </a:xfrm>
          <a:prstGeom prst="rect">
            <a:avLst/>
          </a:prstGeom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B4EB9EB4-0298-4BD5-9D4A-87546E9D0401}"/>
              </a:ext>
            </a:extLst>
          </p:cNvPr>
          <p:cNvSpPr/>
          <p:nvPr/>
        </p:nvSpPr>
        <p:spPr>
          <a:xfrm>
            <a:off x="2445026" y="2554357"/>
            <a:ext cx="2474844" cy="170953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3875615-0CBB-4182-BEDF-80FE6F8532BC}"/>
              </a:ext>
            </a:extLst>
          </p:cNvPr>
          <p:cNvSpPr/>
          <p:nvPr/>
        </p:nvSpPr>
        <p:spPr>
          <a:xfrm>
            <a:off x="2445026" y="4394036"/>
            <a:ext cx="2474844" cy="3668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00FC797-0859-4597-ADDC-D7A5AD4ED0E7}"/>
              </a:ext>
            </a:extLst>
          </p:cNvPr>
          <p:cNvSpPr/>
          <p:nvPr/>
        </p:nvSpPr>
        <p:spPr>
          <a:xfrm>
            <a:off x="4405377" y="5926820"/>
            <a:ext cx="6811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Histograms </a:t>
            </a:r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for identification of outliers</a:t>
            </a:r>
            <a:endParaRPr lang="en-US" sz="36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16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052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Quality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26997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Missing data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E126CFD-DB2B-41E1-AB9A-677B1E53942D}"/>
              </a:ext>
            </a:extLst>
          </p:cNvPr>
          <p:cNvSpPr/>
          <p:nvPr/>
        </p:nvSpPr>
        <p:spPr>
          <a:xfrm>
            <a:off x="549207" y="1827414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Most techniques for data analysis and modeling are robust to the presence of missing values</a:t>
            </a:r>
            <a:endParaRPr lang="en-US" sz="1600" dirty="0">
              <a:latin typeface="Corbel" panose="020B0503020204020204" pitchFamily="34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6339F94-D8EE-492E-90E3-10018BF713CE}"/>
              </a:ext>
            </a:extLst>
          </p:cNvPr>
          <p:cNvSpPr/>
          <p:nvPr/>
        </p:nvSpPr>
        <p:spPr>
          <a:xfrm>
            <a:off x="549207" y="2603894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A high percentage of missing values in a variable makes the results less reliable</a:t>
            </a:r>
            <a:endParaRPr lang="es-ES" sz="2000" dirty="0">
              <a:latin typeface="Corbel" panose="020B0503020204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0AC1F81-397F-480C-B917-03892A5C5012}"/>
              </a:ext>
            </a:extLst>
          </p:cNvPr>
          <p:cNvSpPr/>
          <p:nvPr/>
        </p:nvSpPr>
        <p:spPr>
          <a:xfrm>
            <a:off x="549207" y="342900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It is important to understand the cause of missing values and verify that missing data is due to random causes</a:t>
            </a:r>
          </a:p>
        </p:txBody>
      </p:sp>
      <p:pic>
        <p:nvPicPr>
          <p:cNvPr id="1026" name="Picture 2" descr="Illustration of missing data patterns in multivariable data. Each row... |  Download Scientific Diagram">
            <a:extLst>
              <a:ext uri="{FF2B5EF4-FFF2-40B4-BE49-F238E27FC236}">
                <a16:creationId xmlns:a16="http://schemas.microsoft.com/office/drawing/2014/main" id="{F15B8710-0693-4EED-BD18-23629C4E52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/>
          <a:stretch/>
        </p:blipFill>
        <p:spPr bwMode="auto">
          <a:xfrm>
            <a:off x="1894077" y="4278383"/>
            <a:ext cx="2872693" cy="218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71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4777698" y="3432859"/>
            <a:ext cx="29938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Data Quality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7730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157</Words>
  <Application>Microsoft Office PowerPoint</Application>
  <PresentationFormat>Panorámica</PresentationFormat>
  <Paragraphs>22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Conchado</dc:creator>
  <cp:lastModifiedBy>Andrea Conchado</cp:lastModifiedBy>
  <cp:revision>17</cp:revision>
  <dcterms:created xsi:type="dcterms:W3CDTF">2021-11-11T17:16:04Z</dcterms:created>
  <dcterms:modified xsi:type="dcterms:W3CDTF">2022-04-07T16:31:21Z</dcterms:modified>
</cp:coreProperties>
</file>