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2" r:id="rId3"/>
    <p:sldId id="269" r:id="rId4"/>
    <p:sldId id="270" r:id="rId5"/>
    <p:sldId id="271" r:id="rId6"/>
    <p:sldId id="272" r:id="rId7"/>
    <p:sldId id="26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2" autoAdjust="0"/>
    <p:restoredTop sz="94660"/>
  </p:normalViewPr>
  <p:slideViewPr>
    <p:cSldViewPr snapToGrid="0">
      <p:cViewPr>
        <p:scale>
          <a:sx n="66" d="100"/>
          <a:sy n="66" d="100"/>
        </p:scale>
        <p:origin x="408" y="-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79705B-DB78-4E06-9420-B0EE7A744BF0}" type="doc">
      <dgm:prSet loTypeId="urn:microsoft.com/office/officeart/2005/8/layout/h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06F10F3-AEE0-4EBE-A1E0-CAC8D7527D7F}">
      <dgm:prSet phldrT="[Texto]"/>
      <dgm:spPr/>
      <dgm:t>
        <a:bodyPr/>
        <a:lstStyle/>
        <a:p>
          <a:r>
            <a:rPr lang="en-US" dirty="0">
              <a:latin typeface="Corbel" panose="020B0503020204020204" pitchFamily="34" charset="0"/>
            </a:rPr>
            <a:t>Bias or Systematic error</a:t>
          </a:r>
        </a:p>
      </dgm:t>
    </dgm:pt>
    <dgm:pt modelId="{4B8DE491-DAC3-4EFD-8AE0-7F73FE79FE3D}" type="parTrans" cxnId="{995656AF-C388-4992-8B2D-DDCB80DC6B70}">
      <dgm:prSet/>
      <dgm:spPr/>
      <dgm:t>
        <a:bodyPr/>
        <a:lstStyle/>
        <a:p>
          <a:endParaRPr lang="en-US">
            <a:latin typeface="Corbel" panose="020B0503020204020204" pitchFamily="34" charset="0"/>
          </a:endParaRPr>
        </a:p>
      </dgm:t>
    </dgm:pt>
    <dgm:pt modelId="{598AA385-206F-4710-BF0A-27FA14AF0E4A}" type="sibTrans" cxnId="{995656AF-C388-4992-8B2D-DDCB80DC6B70}">
      <dgm:prSet/>
      <dgm:spPr/>
      <dgm:t>
        <a:bodyPr/>
        <a:lstStyle/>
        <a:p>
          <a:endParaRPr lang="en-US">
            <a:latin typeface="Corbel" panose="020B0503020204020204" pitchFamily="34" charset="0"/>
          </a:endParaRPr>
        </a:p>
      </dgm:t>
    </dgm:pt>
    <dgm:pt modelId="{A3B3DEC0-D75A-4413-A1BE-6DA5D5A40EE5}">
      <dgm:prSet phldrT="[Texto]"/>
      <dgm:spPr/>
      <dgm:t>
        <a:bodyPr/>
        <a:lstStyle/>
        <a:p>
          <a:r>
            <a:rPr lang="en-US" dirty="0">
              <a:latin typeface="Corbel" panose="020B0503020204020204" pitchFamily="34" charset="0"/>
            </a:rPr>
            <a:t>Same for every measurement</a:t>
          </a:r>
        </a:p>
      </dgm:t>
    </dgm:pt>
    <dgm:pt modelId="{43FB290F-663E-499A-8BE7-0B6C9AFF051D}" type="parTrans" cxnId="{71A6C549-D190-416B-AEFD-32003EE4A6E4}">
      <dgm:prSet/>
      <dgm:spPr/>
      <dgm:t>
        <a:bodyPr/>
        <a:lstStyle/>
        <a:p>
          <a:endParaRPr lang="en-US">
            <a:latin typeface="Corbel" panose="020B0503020204020204" pitchFamily="34" charset="0"/>
          </a:endParaRPr>
        </a:p>
      </dgm:t>
    </dgm:pt>
    <dgm:pt modelId="{4D0F4290-4548-4B44-8D8C-8730B5908A47}" type="sibTrans" cxnId="{71A6C549-D190-416B-AEFD-32003EE4A6E4}">
      <dgm:prSet/>
      <dgm:spPr/>
      <dgm:t>
        <a:bodyPr/>
        <a:lstStyle/>
        <a:p>
          <a:endParaRPr lang="en-US">
            <a:latin typeface="Corbel" panose="020B0503020204020204" pitchFamily="34" charset="0"/>
          </a:endParaRPr>
        </a:p>
      </dgm:t>
    </dgm:pt>
    <dgm:pt modelId="{BAE4FBEB-EE8B-4004-BAFA-E23237E84284}">
      <dgm:prSet phldrT="[Texto]"/>
      <dgm:spPr/>
      <dgm:t>
        <a:bodyPr/>
        <a:lstStyle/>
        <a:p>
          <a:r>
            <a:rPr lang="en-US" dirty="0">
              <a:latin typeface="Corbel" panose="020B0503020204020204" pitchFamily="34" charset="0"/>
            </a:rPr>
            <a:t>Random error</a:t>
          </a:r>
        </a:p>
      </dgm:t>
    </dgm:pt>
    <dgm:pt modelId="{4873DD2C-20FA-4B15-BAD7-8B421E2A9586}" type="parTrans" cxnId="{BB9099B6-443C-446F-9143-E95809432CC3}">
      <dgm:prSet/>
      <dgm:spPr/>
      <dgm:t>
        <a:bodyPr/>
        <a:lstStyle/>
        <a:p>
          <a:endParaRPr lang="en-US">
            <a:latin typeface="Corbel" panose="020B0503020204020204" pitchFamily="34" charset="0"/>
          </a:endParaRPr>
        </a:p>
      </dgm:t>
    </dgm:pt>
    <dgm:pt modelId="{845C4002-6B8A-489F-9B3A-7FB7F38B7DFC}" type="sibTrans" cxnId="{BB9099B6-443C-446F-9143-E95809432CC3}">
      <dgm:prSet/>
      <dgm:spPr/>
      <dgm:t>
        <a:bodyPr/>
        <a:lstStyle/>
        <a:p>
          <a:endParaRPr lang="en-US">
            <a:latin typeface="Corbel" panose="020B0503020204020204" pitchFamily="34" charset="0"/>
          </a:endParaRPr>
        </a:p>
      </dgm:t>
    </dgm:pt>
    <dgm:pt modelId="{7F9BCC68-BF22-4C97-9FDC-A77A95435D1F}">
      <dgm:prSet phldrT="[Texto]"/>
      <dgm:spPr/>
      <dgm:t>
        <a:bodyPr/>
        <a:lstStyle/>
        <a:p>
          <a:r>
            <a:rPr lang="en-US" dirty="0">
              <a:latin typeface="Corbel" panose="020B0503020204020204" pitchFamily="34" charset="0"/>
            </a:rPr>
            <a:t>Varies from </a:t>
          </a:r>
          <a:r>
            <a:rPr lang="en-GB" dirty="0">
              <a:latin typeface="Corbel" panose="020B0503020204020204" pitchFamily="34" charset="0"/>
            </a:rPr>
            <a:t>measurement to measurement</a:t>
          </a:r>
          <a:endParaRPr lang="en-US" dirty="0">
            <a:latin typeface="Corbel" panose="020B0503020204020204" pitchFamily="34" charset="0"/>
          </a:endParaRPr>
        </a:p>
      </dgm:t>
    </dgm:pt>
    <dgm:pt modelId="{E8073357-CA2A-493D-9891-0EC18C7D6F81}" type="parTrans" cxnId="{DE111E97-0CE1-491A-922E-1F41380BE7A0}">
      <dgm:prSet/>
      <dgm:spPr/>
      <dgm:t>
        <a:bodyPr/>
        <a:lstStyle/>
        <a:p>
          <a:endParaRPr lang="en-US">
            <a:latin typeface="Corbel" panose="020B0503020204020204" pitchFamily="34" charset="0"/>
          </a:endParaRPr>
        </a:p>
      </dgm:t>
    </dgm:pt>
    <dgm:pt modelId="{92C1F60B-9E1C-436B-B561-99CC9C52C35A}" type="sibTrans" cxnId="{DE111E97-0CE1-491A-922E-1F41380BE7A0}">
      <dgm:prSet/>
      <dgm:spPr/>
      <dgm:t>
        <a:bodyPr/>
        <a:lstStyle/>
        <a:p>
          <a:endParaRPr lang="en-US">
            <a:latin typeface="Corbel" panose="020B0503020204020204" pitchFamily="34" charset="0"/>
          </a:endParaRPr>
        </a:p>
      </dgm:t>
    </dgm:pt>
    <dgm:pt modelId="{2305E33C-3479-4E1B-851E-01AE7A5562D7}">
      <dgm:prSet phldrT="[Texto]"/>
      <dgm:spPr/>
      <dgm:t>
        <a:bodyPr/>
        <a:lstStyle/>
        <a:p>
          <a:r>
            <a:rPr lang="en-GB" dirty="0">
              <a:latin typeface="Corbel" panose="020B0503020204020204" pitchFamily="34" charset="0"/>
            </a:rPr>
            <a:t>Averages out to zero in the long run</a:t>
          </a:r>
          <a:endParaRPr lang="en-US" dirty="0">
            <a:latin typeface="Corbel" panose="020B0503020204020204" pitchFamily="34" charset="0"/>
          </a:endParaRPr>
        </a:p>
      </dgm:t>
    </dgm:pt>
    <dgm:pt modelId="{7085D4FD-140D-4AAB-B255-C74E144820E4}" type="parTrans" cxnId="{3C4CB6DA-BC2C-4D41-BD77-57CBE251D950}">
      <dgm:prSet/>
      <dgm:spPr/>
      <dgm:t>
        <a:bodyPr/>
        <a:lstStyle/>
        <a:p>
          <a:endParaRPr lang="en-US">
            <a:latin typeface="Corbel" panose="020B0503020204020204" pitchFamily="34" charset="0"/>
          </a:endParaRPr>
        </a:p>
      </dgm:t>
    </dgm:pt>
    <dgm:pt modelId="{F9F33757-6BE1-47FD-917F-FBA6A8E0B327}" type="sibTrans" cxnId="{3C4CB6DA-BC2C-4D41-BD77-57CBE251D950}">
      <dgm:prSet/>
      <dgm:spPr/>
      <dgm:t>
        <a:bodyPr/>
        <a:lstStyle/>
        <a:p>
          <a:endParaRPr lang="en-US">
            <a:latin typeface="Corbel" panose="020B0503020204020204" pitchFamily="34" charset="0"/>
          </a:endParaRPr>
        </a:p>
      </dgm:t>
    </dgm:pt>
    <dgm:pt modelId="{12D34435-B16A-434B-8F53-8A2F80B6459B}" type="pres">
      <dgm:prSet presAssocID="{AF79705B-DB78-4E06-9420-B0EE7A744BF0}" presName="Name0" presStyleCnt="0">
        <dgm:presLayoutVars>
          <dgm:dir/>
          <dgm:animLvl val="lvl"/>
          <dgm:resizeHandles val="exact"/>
        </dgm:presLayoutVars>
      </dgm:prSet>
      <dgm:spPr/>
    </dgm:pt>
    <dgm:pt modelId="{32122E14-712A-43A3-BD52-36965BCD3BDE}" type="pres">
      <dgm:prSet presAssocID="{106F10F3-AEE0-4EBE-A1E0-CAC8D7527D7F}" presName="composite" presStyleCnt="0"/>
      <dgm:spPr/>
    </dgm:pt>
    <dgm:pt modelId="{8DFCCBB9-8E1B-4B52-857A-1F26131B9848}" type="pres">
      <dgm:prSet presAssocID="{106F10F3-AEE0-4EBE-A1E0-CAC8D7527D7F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6591632C-5352-4D00-A42D-CDBC75830B67}" type="pres">
      <dgm:prSet presAssocID="{106F10F3-AEE0-4EBE-A1E0-CAC8D7527D7F}" presName="desTx" presStyleLbl="alignAccFollowNode1" presStyleIdx="0" presStyleCnt="2">
        <dgm:presLayoutVars>
          <dgm:bulletEnabled val="1"/>
        </dgm:presLayoutVars>
      </dgm:prSet>
      <dgm:spPr/>
    </dgm:pt>
    <dgm:pt modelId="{E04BD271-186F-4069-BC6F-B7A8013B159D}" type="pres">
      <dgm:prSet presAssocID="{598AA385-206F-4710-BF0A-27FA14AF0E4A}" presName="space" presStyleCnt="0"/>
      <dgm:spPr/>
    </dgm:pt>
    <dgm:pt modelId="{260AEA6C-A1D7-4145-8813-1EF54A4ED7CE}" type="pres">
      <dgm:prSet presAssocID="{BAE4FBEB-EE8B-4004-BAFA-E23237E84284}" presName="composite" presStyleCnt="0"/>
      <dgm:spPr/>
    </dgm:pt>
    <dgm:pt modelId="{A0B19F93-04D4-4140-BCDF-C2F4461AB4EE}" type="pres">
      <dgm:prSet presAssocID="{BAE4FBEB-EE8B-4004-BAFA-E23237E84284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98BA979F-3830-48AD-BBFD-FEAEE33ED432}" type="pres">
      <dgm:prSet presAssocID="{BAE4FBEB-EE8B-4004-BAFA-E23237E84284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58B74810-D75A-4F42-9D5A-D29C2355C804}" type="presOf" srcId="{106F10F3-AEE0-4EBE-A1E0-CAC8D7527D7F}" destId="{8DFCCBB9-8E1B-4B52-857A-1F26131B9848}" srcOrd="0" destOrd="0" presId="urn:microsoft.com/office/officeart/2005/8/layout/hList1"/>
    <dgm:cxn modelId="{CFBBFF31-6837-4050-8C6F-11AF3D0DBEEE}" type="presOf" srcId="{A3B3DEC0-D75A-4413-A1BE-6DA5D5A40EE5}" destId="{6591632C-5352-4D00-A42D-CDBC75830B67}" srcOrd="0" destOrd="0" presId="urn:microsoft.com/office/officeart/2005/8/layout/hList1"/>
    <dgm:cxn modelId="{37936833-DD44-4B2D-A9EC-FB77365808C7}" type="presOf" srcId="{BAE4FBEB-EE8B-4004-BAFA-E23237E84284}" destId="{A0B19F93-04D4-4140-BCDF-C2F4461AB4EE}" srcOrd="0" destOrd="0" presId="urn:microsoft.com/office/officeart/2005/8/layout/hList1"/>
    <dgm:cxn modelId="{71A6C549-D190-416B-AEFD-32003EE4A6E4}" srcId="{106F10F3-AEE0-4EBE-A1E0-CAC8D7527D7F}" destId="{A3B3DEC0-D75A-4413-A1BE-6DA5D5A40EE5}" srcOrd="0" destOrd="0" parTransId="{43FB290F-663E-499A-8BE7-0B6C9AFF051D}" sibTransId="{4D0F4290-4548-4B44-8D8C-8730B5908A47}"/>
    <dgm:cxn modelId="{71F1577D-CC3D-43AA-A1CB-30A5DFBDCC13}" type="presOf" srcId="{2305E33C-3479-4E1B-851E-01AE7A5562D7}" destId="{98BA979F-3830-48AD-BBFD-FEAEE33ED432}" srcOrd="0" destOrd="1" presId="urn:microsoft.com/office/officeart/2005/8/layout/hList1"/>
    <dgm:cxn modelId="{DE111E97-0CE1-491A-922E-1F41380BE7A0}" srcId="{BAE4FBEB-EE8B-4004-BAFA-E23237E84284}" destId="{7F9BCC68-BF22-4C97-9FDC-A77A95435D1F}" srcOrd="0" destOrd="0" parTransId="{E8073357-CA2A-493D-9891-0EC18C7D6F81}" sibTransId="{92C1F60B-9E1C-436B-B561-99CC9C52C35A}"/>
    <dgm:cxn modelId="{995656AF-C388-4992-8B2D-DDCB80DC6B70}" srcId="{AF79705B-DB78-4E06-9420-B0EE7A744BF0}" destId="{106F10F3-AEE0-4EBE-A1E0-CAC8D7527D7F}" srcOrd="0" destOrd="0" parTransId="{4B8DE491-DAC3-4EFD-8AE0-7F73FE79FE3D}" sibTransId="{598AA385-206F-4710-BF0A-27FA14AF0E4A}"/>
    <dgm:cxn modelId="{BB9099B6-443C-446F-9143-E95809432CC3}" srcId="{AF79705B-DB78-4E06-9420-B0EE7A744BF0}" destId="{BAE4FBEB-EE8B-4004-BAFA-E23237E84284}" srcOrd="1" destOrd="0" parTransId="{4873DD2C-20FA-4B15-BAD7-8B421E2A9586}" sibTransId="{845C4002-6B8A-489F-9B3A-7FB7F38B7DFC}"/>
    <dgm:cxn modelId="{3C4CB6DA-BC2C-4D41-BD77-57CBE251D950}" srcId="{BAE4FBEB-EE8B-4004-BAFA-E23237E84284}" destId="{2305E33C-3479-4E1B-851E-01AE7A5562D7}" srcOrd="1" destOrd="0" parTransId="{7085D4FD-140D-4AAB-B255-C74E144820E4}" sibTransId="{F9F33757-6BE1-47FD-917F-FBA6A8E0B327}"/>
    <dgm:cxn modelId="{026DE0DE-20D7-403F-A6CF-8C0B2BFBA2FB}" type="presOf" srcId="{7F9BCC68-BF22-4C97-9FDC-A77A95435D1F}" destId="{98BA979F-3830-48AD-BBFD-FEAEE33ED432}" srcOrd="0" destOrd="0" presId="urn:microsoft.com/office/officeart/2005/8/layout/hList1"/>
    <dgm:cxn modelId="{1ED842E2-1148-415B-BA32-597A8CC65356}" type="presOf" srcId="{AF79705B-DB78-4E06-9420-B0EE7A744BF0}" destId="{12D34435-B16A-434B-8F53-8A2F80B6459B}" srcOrd="0" destOrd="0" presId="urn:microsoft.com/office/officeart/2005/8/layout/hList1"/>
    <dgm:cxn modelId="{633FC779-052D-442A-A528-68A0CCD3965A}" type="presParOf" srcId="{12D34435-B16A-434B-8F53-8A2F80B6459B}" destId="{32122E14-712A-43A3-BD52-36965BCD3BDE}" srcOrd="0" destOrd="0" presId="urn:microsoft.com/office/officeart/2005/8/layout/hList1"/>
    <dgm:cxn modelId="{3E8EBE86-F75D-4CD0-8D04-87E4262CA6C9}" type="presParOf" srcId="{32122E14-712A-43A3-BD52-36965BCD3BDE}" destId="{8DFCCBB9-8E1B-4B52-857A-1F26131B9848}" srcOrd="0" destOrd="0" presId="urn:microsoft.com/office/officeart/2005/8/layout/hList1"/>
    <dgm:cxn modelId="{0C04A6E0-F2D8-46BB-8E37-0895888E25CC}" type="presParOf" srcId="{32122E14-712A-43A3-BD52-36965BCD3BDE}" destId="{6591632C-5352-4D00-A42D-CDBC75830B67}" srcOrd="1" destOrd="0" presId="urn:microsoft.com/office/officeart/2005/8/layout/hList1"/>
    <dgm:cxn modelId="{DEEAD538-9BF1-4010-9A10-B976E101B079}" type="presParOf" srcId="{12D34435-B16A-434B-8F53-8A2F80B6459B}" destId="{E04BD271-186F-4069-BC6F-B7A8013B159D}" srcOrd="1" destOrd="0" presId="urn:microsoft.com/office/officeart/2005/8/layout/hList1"/>
    <dgm:cxn modelId="{23DDDE67-7A83-4DB6-8B3F-0DE84A61CC35}" type="presParOf" srcId="{12D34435-B16A-434B-8F53-8A2F80B6459B}" destId="{260AEA6C-A1D7-4145-8813-1EF54A4ED7CE}" srcOrd="2" destOrd="0" presId="urn:microsoft.com/office/officeart/2005/8/layout/hList1"/>
    <dgm:cxn modelId="{86E4D8FD-0B93-4D25-BF6E-95ADE83DDE48}" type="presParOf" srcId="{260AEA6C-A1D7-4145-8813-1EF54A4ED7CE}" destId="{A0B19F93-04D4-4140-BCDF-C2F4461AB4EE}" srcOrd="0" destOrd="0" presId="urn:microsoft.com/office/officeart/2005/8/layout/hList1"/>
    <dgm:cxn modelId="{D2BF2BF7-0380-450D-8096-25094A1C2F81}" type="presParOf" srcId="{260AEA6C-A1D7-4145-8813-1EF54A4ED7CE}" destId="{98BA979F-3830-48AD-BBFD-FEAEE33ED43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9A3E2E5-3780-4D80-8ECD-C69098616F6A}" type="doc">
      <dgm:prSet loTypeId="urn:microsoft.com/office/officeart/2005/8/layout/equation1" loCatId="process" qsTypeId="urn:microsoft.com/office/officeart/2005/8/quickstyle/simple1" qsCatId="simple" csTypeId="urn:microsoft.com/office/officeart/2005/8/colors/colorful1" csCatId="colorful" phldr="1"/>
      <dgm:spPr/>
    </dgm:pt>
    <dgm:pt modelId="{C88EB324-01A4-4E7C-B8C2-84E511E87809}">
      <dgm:prSet phldrT="[Texto]" custT="1"/>
      <dgm:spPr/>
      <dgm:t>
        <a:bodyPr/>
        <a:lstStyle/>
        <a:p>
          <a:r>
            <a:rPr lang="en-US" sz="2400" b="1" dirty="0">
              <a:solidFill>
                <a:schemeClr val="bg1"/>
              </a:solidFill>
              <a:latin typeface="Corbel" panose="020B0503020204020204" pitchFamily="34" charset="0"/>
            </a:rPr>
            <a:t>True value </a:t>
          </a:r>
          <a:endParaRPr lang="es-ES" sz="2400" b="1" dirty="0">
            <a:solidFill>
              <a:schemeClr val="bg1"/>
            </a:solidFill>
            <a:latin typeface="Corbel" panose="020B0503020204020204" pitchFamily="34" charset="0"/>
          </a:endParaRPr>
        </a:p>
      </dgm:t>
    </dgm:pt>
    <dgm:pt modelId="{4C774246-0C1A-4A32-BAE9-17140C1F60E9}" type="parTrans" cxnId="{580B24DB-65B9-459D-94A9-8B15ACEC6D4B}">
      <dgm:prSet/>
      <dgm:spPr/>
      <dgm:t>
        <a:bodyPr/>
        <a:lstStyle/>
        <a:p>
          <a:endParaRPr lang="es-ES" sz="2800" b="1">
            <a:solidFill>
              <a:schemeClr val="tx1"/>
            </a:solidFill>
          </a:endParaRPr>
        </a:p>
      </dgm:t>
    </dgm:pt>
    <dgm:pt modelId="{9B835E22-36F2-4D13-8BC2-770C7BE5F641}" type="sibTrans" cxnId="{580B24DB-65B9-459D-94A9-8B15ACEC6D4B}">
      <dgm:prSet custT="1"/>
      <dgm:spPr/>
      <dgm:t>
        <a:bodyPr/>
        <a:lstStyle/>
        <a:p>
          <a:endParaRPr lang="es-ES" sz="1800" b="1">
            <a:solidFill>
              <a:schemeClr val="tx1"/>
            </a:solidFill>
          </a:endParaRPr>
        </a:p>
      </dgm:t>
    </dgm:pt>
    <dgm:pt modelId="{94E1BE7F-0415-4ECF-BE9C-78B0D87F6A65}">
      <dgm:prSet phldrT="[Texto]" custT="1"/>
      <dgm:spPr/>
      <dgm:t>
        <a:bodyPr/>
        <a:lstStyle/>
        <a:p>
          <a:r>
            <a:rPr lang="en-US" sz="2400" b="1" dirty="0">
              <a:solidFill>
                <a:schemeClr val="bg1"/>
              </a:solidFill>
              <a:latin typeface="Corbel" panose="020B0503020204020204" pitchFamily="34" charset="0"/>
            </a:rPr>
            <a:t>Random error</a:t>
          </a:r>
          <a:endParaRPr lang="es-ES" sz="2400" b="1" dirty="0">
            <a:solidFill>
              <a:schemeClr val="bg1"/>
            </a:solidFill>
            <a:latin typeface="Corbel" panose="020B0503020204020204" pitchFamily="34" charset="0"/>
          </a:endParaRPr>
        </a:p>
      </dgm:t>
    </dgm:pt>
    <dgm:pt modelId="{1E748C4D-7EB2-4686-8EE6-8801544E8F0E}" type="parTrans" cxnId="{68C84826-1B5C-462F-80C4-B2F723B7F895}">
      <dgm:prSet/>
      <dgm:spPr/>
      <dgm:t>
        <a:bodyPr/>
        <a:lstStyle/>
        <a:p>
          <a:endParaRPr lang="es-ES" sz="2800" b="1">
            <a:solidFill>
              <a:schemeClr val="tx1"/>
            </a:solidFill>
          </a:endParaRPr>
        </a:p>
      </dgm:t>
    </dgm:pt>
    <dgm:pt modelId="{99A6EA64-7297-4040-8ADF-2B1FF2E783DD}" type="sibTrans" cxnId="{68C84826-1B5C-462F-80C4-B2F723B7F895}">
      <dgm:prSet custT="1"/>
      <dgm:spPr/>
      <dgm:t>
        <a:bodyPr/>
        <a:lstStyle/>
        <a:p>
          <a:endParaRPr lang="es-ES" sz="3600" b="1">
            <a:solidFill>
              <a:schemeClr val="tx1"/>
            </a:solidFill>
          </a:endParaRPr>
        </a:p>
      </dgm:t>
    </dgm:pt>
    <dgm:pt modelId="{D2B532BE-636D-4F97-A1E9-629697AF1A2B}">
      <dgm:prSet phldrT="[Texto]" custT="1"/>
      <dgm:spPr/>
      <dgm:t>
        <a:bodyPr/>
        <a:lstStyle/>
        <a:p>
          <a:r>
            <a:rPr lang="en-US" sz="2400" b="1" dirty="0">
              <a:solidFill>
                <a:schemeClr val="bg1"/>
              </a:solidFill>
              <a:latin typeface="Corbel" panose="020B0503020204020204" pitchFamily="34" charset="0"/>
            </a:rPr>
            <a:t>Measured value </a:t>
          </a:r>
          <a:endParaRPr lang="es-ES" sz="2400" b="1" dirty="0">
            <a:solidFill>
              <a:schemeClr val="bg1"/>
            </a:solidFill>
            <a:latin typeface="Corbel" panose="020B0503020204020204" pitchFamily="34" charset="0"/>
          </a:endParaRPr>
        </a:p>
      </dgm:t>
    </dgm:pt>
    <dgm:pt modelId="{BFD32A71-5144-4423-A36E-CCB7212F111A}" type="parTrans" cxnId="{F0B42041-7AF7-4EFF-9802-58A278EA8D49}">
      <dgm:prSet/>
      <dgm:spPr/>
      <dgm:t>
        <a:bodyPr/>
        <a:lstStyle/>
        <a:p>
          <a:endParaRPr lang="es-ES" sz="2800" b="1">
            <a:solidFill>
              <a:schemeClr val="tx1"/>
            </a:solidFill>
          </a:endParaRPr>
        </a:p>
      </dgm:t>
    </dgm:pt>
    <dgm:pt modelId="{02103642-A9EB-4BA4-8E18-3AA581F013BA}" type="sibTrans" cxnId="{F0B42041-7AF7-4EFF-9802-58A278EA8D49}">
      <dgm:prSet/>
      <dgm:spPr/>
      <dgm:t>
        <a:bodyPr/>
        <a:lstStyle/>
        <a:p>
          <a:endParaRPr lang="es-ES" sz="2800" b="1">
            <a:solidFill>
              <a:schemeClr val="tx1"/>
            </a:solidFill>
          </a:endParaRPr>
        </a:p>
      </dgm:t>
    </dgm:pt>
    <dgm:pt modelId="{398B8AD9-CCA8-4156-8BB0-1751210D2C31}">
      <dgm:prSet phldrT="[Texto]" custT="1"/>
      <dgm:spPr/>
      <dgm:t>
        <a:bodyPr/>
        <a:lstStyle/>
        <a:p>
          <a:r>
            <a:rPr lang="en-US" sz="2400" b="1" u="sng" dirty="0">
              <a:solidFill>
                <a:schemeClr val="bg1"/>
              </a:solidFill>
              <a:latin typeface="Corbel" panose="020B0503020204020204" pitchFamily="34" charset="0"/>
            </a:rPr>
            <a:t>Bias</a:t>
          </a:r>
          <a:endParaRPr lang="es-ES" sz="2400" b="1" dirty="0">
            <a:solidFill>
              <a:schemeClr val="bg1"/>
            </a:solidFill>
            <a:latin typeface="Corbel" panose="020B0503020204020204" pitchFamily="34" charset="0"/>
          </a:endParaRPr>
        </a:p>
      </dgm:t>
    </dgm:pt>
    <dgm:pt modelId="{6457F061-53E0-4A3C-8B68-0A4DE0C5CAF9}" type="parTrans" cxnId="{B8FD6F1C-A18E-4B0E-B8A4-EC084845E58F}">
      <dgm:prSet/>
      <dgm:spPr/>
      <dgm:t>
        <a:bodyPr/>
        <a:lstStyle/>
        <a:p>
          <a:endParaRPr lang="es-ES" sz="2800" b="1">
            <a:solidFill>
              <a:schemeClr val="tx1"/>
            </a:solidFill>
          </a:endParaRPr>
        </a:p>
      </dgm:t>
    </dgm:pt>
    <dgm:pt modelId="{3DC17191-C7B9-43A5-94B9-DA5DA21AA4E1}" type="sibTrans" cxnId="{B8FD6F1C-A18E-4B0E-B8A4-EC084845E58F}">
      <dgm:prSet custT="1"/>
      <dgm:spPr/>
      <dgm:t>
        <a:bodyPr/>
        <a:lstStyle/>
        <a:p>
          <a:endParaRPr lang="es-ES" sz="1800" b="1">
            <a:solidFill>
              <a:schemeClr val="tx1"/>
            </a:solidFill>
          </a:endParaRPr>
        </a:p>
      </dgm:t>
    </dgm:pt>
    <dgm:pt modelId="{2D31B748-66EC-4459-9AE9-89557DA29ED4}" type="pres">
      <dgm:prSet presAssocID="{A9A3E2E5-3780-4D80-8ECD-C69098616F6A}" presName="linearFlow" presStyleCnt="0">
        <dgm:presLayoutVars>
          <dgm:dir/>
          <dgm:resizeHandles val="exact"/>
        </dgm:presLayoutVars>
      </dgm:prSet>
      <dgm:spPr/>
    </dgm:pt>
    <dgm:pt modelId="{C4F73FCC-E654-484C-B5D7-8289ABA6A9D0}" type="pres">
      <dgm:prSet presAssocID="{C88EB324-01A4-4E7C-B8C2-84E511E87809}" presName="node" presStyleLbl="node1" presStyleIdx="0" presStyleCnt="4" custScaleX="141860">
        <dgm:presLayoutVars>
          <dgm:bulletEnabled val="1"/>
        </dgm:presLayoutVars>
      </dgm:prSet>
      <dgm:spPr/>
    </dgm:pt>
    <dgm:pt modelId="{21AAB550-82B8-4990-91DA-BB144D8ADB9F}" type="pres">
      <dgm:prSet presAssocID="{9B835E22-36F2-4D13-8BC2-770C7BE5F641}" presName="spacerL" presStyleCnt="0"/>
      <dgm:spPr/>
    </dgm:pt>
    <dgm:pt modelId="{D9F317BD-2B60-4252-8CAC-A63F6325379E}" type="pres">
      <dgm:prSet presAssocID="{9B835E22-36F2-4D13-8BC2-770C7BE5F641}" presName="sibTrans" presStyleLbl="sibTrans2D1" presStyleIdx="0" presStyleCnt="3"/>
      <dgm:spPr/>
    </dgm:pt>
    <dgm:pt modelId="{DCC1CBD0-46F5-4D75-BC8B-8D494AF0FACD}" type="pres">
      <dgm:prSet presAssocID="{9B835E22-36F2-4D13-8BC2-770C7BE5F641}" presName="spacerR" presStyleCnt="0"/>
      <dgm:spPr/>
    </dgm:pt>
    <dgm:pt modelId="{F887BEA1-E3F9-45DF-AEC0-33D14DAFDC69}" type="pres">
      <dgm:prSet presAssocID="{398B8AD9-CCA8-4156-8BB0-1751210D2C31}" presName="node" presStyleLbl="node1" presStyleIdx="1" presStyleCnt="4" custScaleX="141860">
        <dgm:presLayoutVars>
          <dgm:bulletEnabled val="1"/>
        </dgm:presLayoutVars>
      </dgm:prSet>
      <dgm:spPr/>
    </dgm:pt>
    <dgm:pt modelId="{12A54FC1-8945-4983-B95F-C91FC46E9FE8}" type="pres">
      <dgm:prSet presAssocID="{3DC17191-C7B9-43A5-94B9-DA5DA21AA4E1}" presName="spacerL" presStyleCnt="0"/>
      <dgm:spPr/>
    </dgm:pt>
    <dgm:pt modelId="{555D69AE-64D7-4FDB-A437-EA8D941E2A72}" type="pres">
      <dgm:prSet presAssocID="{3DC17191-C7B9-43A5-94B9-DA5DA21AA4E1}" presName="sibTrans" presStyleLbl="sibTrans2D1" presStyleIdx="1" presStyleCnt="3"/>
      <dgm:spPr/>
    </dgm:pt>
    <dgm:pt modelId="{576E9782-524F-4532-B424-4AEB3810DD98}" type="pres">
      <dgm:prSet presAssocID="{3DC17191-C7B9-43A5-94B9-DA5DA21AA4E1}" presName="spacerR" presStyleCnt="0"/>
      <dgm:spPr/>
    </dgm:pt>
    <dgm:pt modelId="{73B17C53-82B0-4DDF-910A-C0B9E1EB560D}" type="pres">
      <dgm:prSet presAssocID="{94E1BE7F-0415-4ECF-BE9C-78B0D87F6A65}" presName="node" presStyleLbl="node1" presStyleIdx="2" presStyleCnt="4" custScaleX="166969">
        <dgm:presLayoutVars>
          <dgm:bulletEnabled val="1"/>
        </dgm:presLayoutVars>
      </dgm:prSet>
      <dgm:spPr/>
    </dgm:pt>
    <dgm:pt modelId="{10AF4028-E30F-4042-BE3A-1BAF7F60D659}" type="pres">
      <dgm:prSet presAssocID="{99A6EA64-7297-4040-8ADF-2B1FF2E783DD}" presName="spacerL" presStyleCnt="0"/>
      <dgm:spPr/>
    </dgm:pt>
    <dgm:pt modelId="{10F7CA33-987D-4211-A473-EB25EDFF34DB}" type="pres">
      <dgm:prSet presAssocID="{99A6EA64-7297-4040-8ADF-2B1FF2E783DD}" presName="sibTrans" presStyleLbl="sibTrans2D1" presStyleIdx="2" presStyleCnt="3"/>
      <dgm:spPr/>
    </dgm:pt>
    <dgm:pt modelId="{3B7261DB-0506-43A0-BEA5-745602539E2C}" type="pres">
      <dgm:prSet presAssocID="{99A6EA64-7297-4040-8ADF-2B1FF2E783DD}" presName="spacerR" presStyleCnt="0"/>
      <dgm:spPr/>
    </dgm:pt>
    <dgm:pt modelId="{EE763D6E-1ACC-4C1E-B2E6-876049EF5E1C}" type="pres">
      <dgm:prSet presAssocID="{D2B532BE-636D-4F97-A1E9-629697AF1A2B}" presName="node" presStyleLbl="node1" presStyleIdx="3" presStyleCnt="4" custScaleX="199462">
        <dgm:presLayoutVars>
          <dgm:bulletEnabled val="1"/>
        </dgm:presLayoutVars>
      </dgm:prSet>
      <dgm:spPr/>
    </dgm:pt>
  </dgm:ptLst>
  <dgm:cxnLst>
    <dgm:cxn modelId="{CF5AD402-FEAC-4582-B9B3-38698B19AC4C}" type="presOf" srcId="{A9A3E2E5-3780-4D80-8ECD-C69098616F6A}" destId="{2D31B748-66EC-4459-9AE9-89557DA29ED4}" srcOrd="0" destOrd="0" presId="urn:microsoft.com/office/officeart/2005/8/layout/equation1"/>
    <dgm:cxn modelId="{B8FD6F1C-A18E-4B0E-B8A4-EC084845E58F}" srcId="{A9A3E2E5-3780-4D80-8ECD-C69098616F6A}" destId="{398B8AD9-CCA8-4156-8BB0-1751210D2C31}" srcOrd="1" destOrd="0" parTransId="{6457F061-53E0-4A3C-8B68-0A4DE0C5CAF9}" sibTransId="{3DC17191-C7B9-43A5-94B9-DA5DA21AA4E1}"/>
    <dgm:cxn modelId="{6222B724-348C-4F43-99AE-9C3964CAD623}" type="presOf" srcId="{9B835E22-36F2-4D13-8BC2-770C7BE5F641}" destId="{D9F317BD-2B60-4252-8CAC-A63F6325379E}" srcOrd="0" destOrd="0" presId="urn:microsoft.com/office/officeart/2005/8/layout/equation1"/>
    <dgm:cxn modelId="{1D4F3326-93F6-44E9-B7FB-ADF91D4265DE}" type="presOf" srcId="{94E1BE7F-0415-4ECF-BE9C-78B0D87F6A65}" destId="{73B17C53-82B0-4DDF-910A-C0B9E1EB560D}" srcOrd="0" destOrd="0" presId="urn:microsoft.com/office/officeart/2005/8/layout/equation1"/>
    <dgm:cxn modelId="{68C84826-1B5C-462F-80C4-B2F723B7F895}" srcId="{A9A3E2E5-3780-4D80-8ECD-C69098616F6A}" destId="{94E1BE7F-0415-4ECF-BE9C-78B0D87F6A65}" srcOrd="2" destOrd="0" parTransId="{1E748C4D-7EB2-4686-8EE6-8801544E8F0E}" sibTransId="{99A6EA64-7297-4040-8ADF-2B1FF2E783DD}"/>
    <dgm:cxn modelId="{F0B42041-7AF7-4EFF-9802-58A278EA8D49}" srcId="{A9A3E2E5-3780-4D80-8ECD-C69098616F6A}" destId="{D2B532BE-636D-4F97-A1E9-629697AF1A2B}" srcOrd="3" destOrd="0" parTransId="{BFD32A71-5144-4423-A36E-CCB7212F111A}" sibTransId="{02103642-A9EB-4BA4-8E18-3AA581F013BA}"/>
    <dgm:cxn modelId="{9F3E3E52-9559-4D3F-B74C-871AD2EAA345}" type="presOf" srcId="{398B8AD9-CCA8-4156-8BB0-1751210D2C31}" destId="{F887BEA1-E3F9-45DF-AEC0-33D14DAFDC69}" srcOrd="0" destOrd="0" presId="urn:microsoft.com/office/officeart/2005/8/layout/equation1"/>
    <dgm:cxn modelId="{1CB8CC7E-547A-460C-B29C-44D09C5B18D7}" type="presOf" srcId="{C88EB324-01A4-4E7C-B8C2-84E511E87809}" destId="{C4F73FCC-E654-484C-B5D7-8289ABA6A9D0}" srcOrd="0" destOrd="0" presId="urn:microsoft.com/office/officeart/2005/8/layout/equation1"/>
    <dgm:cxn modelId="{1A82BCA4-9CC6-4ADC-9D9F-ABF755A234D8}" type="presOf" srcId="{3DC17191-C7B9-43A5-94B9-DA5DA21AA4E1}" destId="{555D69AE-64D7-4FDB-A437-EA8D941E2A72}" srcOrd="0" destOrd="0" presId="urn:microsoft.com/office/officeart/2005/8/layout/equation1"/>
    <dgm:cxn modelId="{BCE496AF-ADD7-4EAD-880E-B6E269241381}" type="presOf" srcId="{D2B532BE-636D-4F97-A1E9-629697AF1A2B}" destId="{EE763D6E-1ACC-4C1E-B2E6-876049EF5E1C}" srcOrd="0" destOrd="0" presId="urn:microsoft.com/office/officeart/2005/8/layout/equation1"/>
    <dgm:cxn modelId="{30CE25CC-F38A-44B9-8FEC-1273E8F0583A}" type="presOf" srcId="{99A6EA64-7297-4040-8ADF-2B1FF2E783DD}" destId="{10F7CA33-987D-4211-A473-EB25EDFF34DB}" srcOrd="0" destOrd="0" presId="urn:microsoft.com/office/officeart/2005/8/layout/equation1"/>
    <dgm:cxn modelId="{580B24DB-65B9-459D-94A9-8B15ACEC6D4B}" srcId="{A9A3E2E5-3780-4D80-8ECD-C69098616F6A}" destId="{C88EB324-01A4-4E7C-B8C2-84E511E87809}" srcOrd="0" destOrd="0" parTransId="{4C774246-0C1A-4A32-BAE9-17140C1F60E9}" sibTransId="{9B835E22-36F2-4D13-8BC2-770C7BE5F641}"/>
    <dgm:cxn modelId="{BCC77687-941F-44EE-8C0C-F430C546C787}" type="presParOf" srcId="{2D31B748-66EC-4459-9AE9-89557DA29ED4}" destId="{C4F73FCC-E654-484C-B5D7-8289ABA6A9D0}" srcOrd="0" destOrd="0" presId="urn:microsoft.com/office/officeart/2005/8/layout/equation1"/>
    <dgm:cxn modelId="{5655EC32-CFA1-4517-83B7-0707B5AC810E}" type="presParOf" srcId="{2D31B748-66EC-4459-9AE9-89557DA29ED4}" destId="{21AAB550-82B8-4990-91DA-BB144D8ADB9F}" srcOrd="1" destOrd="0" presId="urn:microsoft.com/office/officeart/2005/8/layout/equation1"/>
    <dgm:cxn modelId="{76E68B06-D6AB-4078-864F-05F60150DEB7}" type="presParOf" srcId="{2D31B748-66EC-4459-9AE9-89557DA29ED4}" destId="{D9F317BD-2B60-4252-8CAC-A63F6325379E}" srcOrd="2" destOrd="0" presId="urn:microsoft.com/office/officeart/2005/8/layout/equation1"/>
    <dgm:cxn modelId="{E7599BC0-1923-43A5-B742-44B94EBC5942}" type="presParOf" srcId="{2D31B748-66EC-4459-9AE9-89557DA29ED4}" destId="{DCC1CBD0-46F5-4D75-BC8B-8D494AF0FACD}" srcOrd="3" destOrd="0" presId="urn:microsoft.com/office/officeart/2005/8/layout/equation1"/>
    <dgm:cxn modelId="{F553B6C6-3ED8-4D8C-85AF-2F5A63136CBE}" type="presParOf" srcId="{2D31B748-66EC-4459-9AE9-89557DA29ED4}" destId="{F887BEA1-E3F9-45DF-AEC0-33D14DAFDC69}" srcOrd="4" destOrd="0" presId="urn:microsoft.com/office/officeart/2005/8/layout/equation1"/>
    <dgm:cxn modelId="{CA7736DF-B131-4385-AABB-E6A9FFDB90D6}" type="presParOf" srcId="{2D31B748-66EC-4459-9AE9-89557DA29ED4}" destId="{12A54FC1-8945-4983-B95F-C91FC46E9FE8}" srcOrd="5" destOrd="0" presId="urn:microsoft.com/office/officeart/2005/8/layout/equation1"/>
    <dgm:cxn modelId="{6C59A2F9-EBCC-423F-94A4-7308B747D2BA}" type="presParOf" srcId="{2D31B748-66EC-4459-9AE9-89557DA29ED4}" destId="{555D69AE-64D7-4FDB-A437-EA8D941E2A72}" srcOrd="6" destOrd="0" presId="urn:microsoft.com/office/officeart/2005/8/layout/equation1"/>
    <dgm:cxn modelId="{1499F9F0-89C2-477F-8093-12A06FBC6969}" type="presParOf" srcId="{2D31B748-66EC-4459-9AE9-89557DA29ED4}" destId="{576E9782-524F-4532-B424-4AEB3810DD98}" srcOrd="7" destOrd="0" presId="urn:microsoft.com/office/officeart/2005/8/layout/equation1"/>
    <dgm:cxn modelId="{BD3C6DB8-05E8-4EE1-A96C-BFC6FE340CB8}" type="presParOf" srcId="{2D31B748-66EC-4459-9AE9-89557DA29ED4}" destId="{73B17C53-82B0-4DDF-910A-C0B9E1EB560D}" srcOrd="8" destOrd="0" presId="urn:microsoft.com/office/officeart/2005/8/layout/equation1"/>
    <dgm:cxn modelId="{8FE4039F-D236-4E10-8649-2173EDD8FAF0}" type="presParOf" srcId="{2D31B748-66EC-4459-9AE9-89557DA29ED4}" destId="{10AF4028-E30F-4042-BE3A-1BAF7F60D659}" srcOrd="9" destOrd="0" presId="urn:microsoft.com/office/officeart/2005/8/layout/equation1"/>
    <dgm:cxn modelId="{3801B573-6E37-4CCC-B279-8CBD05241AE7}" type="presParOf" srcId="{2D31B748-66EC-4459-9AE9-89557DA29ED4}" destId="{10F7CA33-987D-4211-A473-EB25EDFF34DB}" srcOrd="10" destOrd="0" presId="urn:microsoft.com/office/officeart/2005/8/layout/equation1"/>
    <dgm:cxn modelId="{6B73C676-6474-44FD-ABA5-9A1709F6D823}" type="presParOf" srcId="{2D31B748-66EC-4459-9AE9-89557DA29ED4}" destId="{3B7261DB-0506-43A0-BEA5-745602539E2C}" srcOrd="11" destOrd="0" presId="urn:microsoft.com/office/officeart/2005/8/layout/equation1"/>
    <dgm:cxn modelId="{313296DA-2A92-40C2-B290-1413774594C3}" type="presParOf" srcId="{2D31B748-66EC-4459-9AE9-89557DA29ED4}" destId="{EE763D6E-1ACC-4C1E-B2E6-876049EF5E1C}" srcOrd="12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7A7A22B-C5F2-4A87-B272-4B38C7880696}" type="doc">
      <dgm:prSet loTypeId="urn:microsoft.com/office/officeart/2005/8/layout/arrow6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F0C943C5-4EBB-4905-AD30-A0BAA479CB6B}">
      <dgm:prSet phldrT="[Texto]"/>
      <dgm:spPr/>
      <dgm:t>
        <a:bodyPr/>
        <a:lstStyle/>
        <a:p>
          <a:r>
            <a:rPr lang="es-ES" dirty="0" err="1">
              <a:solidFill>
                <a:schemeClr val="tx1"/>
              </a:solidFill>
            </a:rPr>
            <a:t>Bias</a:t>
          </a:r>
          <a:endParaRPr lang="es-ES" dirty="0">
            <a:solidFill>
              <a:schemeClr val="tx1"/>
            </a:solidFill>
          </a:endParaRPr>
        </a:p>
      </dgm:t>
    </dgm:pt>
    <dgm:pt modelId="{9A7F226E-7107-40BA-A646-939004F0C88C}" type="parTrans" cxnId="{B21C2EA1-7EDA-4B8E-AB46-45A49F757C3C}">
      <dgm:prSet/>
      <dgm:spPr/>
      <dgm:t>
        <a:bodyPr/>
        <a:lstStyle/>
        <a:p>
          <a:endParaRPr lang="es-ES"/>
        </a:p>
      </dgm:t>
    </dgm:pt>
    <dgm:pt modelId="{6D566FC4-1285-4192-8C62-EAD368DC1917}" type="sibTrans" cxnId="{B21C2EA1-7EDA-4B8E-AB46-45A49F757C3C}">
      <dgm:prSet/>
      <dgm:spPr/>
      <dgm:t>
        <a:bodyPr/>
        <a:lstStyle/>
        <a:p>
          <a:endParaRPr lang="es-ES"/>
        </a:p>
      </dgm:t>
    </dgm:pt>
    <dgm:pt modelId="{50226A5C-A966-4F45-92B4-8BCFFA54B605}">
      <dgm:prSet phldrT="[Texto]"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Accuracy</a:t>
          </a:r>
          <a:endParaRPr lang="es-ES" dirty="0">
            <a:solidFill>
              <a:schemeClr val="tx1"/>
            </a:solidFill>
          </a:endParaRPr>
        </a:p>
      </dgm:t>
    </dgm:pt>
    <dgm:pt modelId="{9B728FA4-1F88-432E-A5EC-7AFC42BB107E}" type="parTrans" cxnId="{A81D6D32-6E85-4152-8D11-3B1D7CE52835}">
      <dgm:prSet/>
      <dgm:spPr/>
      <dgm:t>
        <a:bodyPr/>
        <a:lstStyle/>
        <a:p>
          <a:endParaRPr lang="es-ES"/>
        </a:p>
      </dgm:t>
    </dgm:pt>
    <dgm:pt modelId="{22FA309D-8504-4777-8FD8-10EAFA6AAC49}" type="sibTrans" cxnId="{A81D6D32-6E85-4152-8D11-3B1D7CE52835}">
      <dgm:prSet/>
      <dgm:spPr/>
      <dgm:t>
        <a:bodyPr/>
        <a:lstStyle/>
        <a:p>
          <a:endParaRPr lang="es-ES"/>
        </a:p>
      </dgm:t>
    </dgm:pt>
    <dgm:pt modelId="{26B28DA9-B4A5-47C4-BFA7-5771EFC934CB}" type="pres">
      <dgm:prSet presAssocID="{A7A7A22B-C5F2-4A87-B272-4B38C7880696}" presName="compositeShape" presStyleCnt="0">
        <dgm:presLayoutVars>
          <dgm:chMax val="2"/>
          <dgm:dir/>
          <dgm:resizeHandles val="exact"/>
        </dgm:presLayoutVars>
      </dgm:prSet>
      <dgm:spPr/>
    </dgm:pt>
    <dgm:pt modelId="{1A5BAC6C-B504-436A-A9D9-CA40B46E2333}" type="pres">
      <dgm:prSet presAssocID="{A7A7A22B-C5F2-4A87-B272-4B38C7880696}" presName="ribbon" presStyleLbl="node1" presStyleIdx="0" presStyleCnt="1"/>
      <dgm:spPr/>
    </dgm:pt>
    <dgm:pt modelId="{37EF943F-4CE5-4A57-AE2C-0BC9F3A35E14}" type="pres">
      <dgm:prSet presAssocID="{A7A7A22B-C5F2-4A87-B272-4B38C7880696}" presName="leftArrowText" presStyleLbl="node1" presStyleIdx="0" presStyleCnt="1">
        <dgm:presLayoutVars>
          <dgm:chMax val="0"/>
          <dgm:bulletEnabled val="1"/>
        </dgm:presLayoutVars>
      </dgm:prSet>
      <dgm:spPr/>
    </dgm:pt>
    <dgm:pt modelId="{4BF50B17-B48E-4E82-9073-728662A8668E}" type="pres">
      <dgm:prSet presAssocID="{A7A7A22B-C5F2-4A87-B272-4B38C7880696}" presName="rightArrow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A81D6D32-6E85-4152-8D11-3B1D7CE52835}" srcId="{A7A7A22B-C5F2-4A87-B272-4B38C7880696}" destId="{50226A5C-A966-4F45-92B4-8BCFFA54B605}" srcOrd="1" destOrd="0" parTransId="{9B728FA4-1F88-432E-A5EC-7AFC42BB107E}" sibTransId="{22FA309D-8504-4777-8FD8-10EAFA6AAC49}"/>
    <dgm:cxn modelId="{5430D058-C762-44B4-A49D-207F1FCFEB8E}" type="presOf" srcId="{F0C943C5-4EBB-4905-AD30-A0BAA479CB6B}" destId="{37EF943F-4CE5-4A57-AE2C-0BC9F3A35E14}" srcOrd="0" destOrd="0" presId="urn:microsoft.com/office/officeart/2005/8/layout/arrow6"/>
    <dgm:cxn modelId="{B21C2EA1-7EDA-4B8E-AB46-45A49F757C3C}" srcId="{A7A7A22B-C5F2-4A87-B272-4B38C7880696}" destId="{F0C943C5-4EBB-4905-AD30-A0BAA479CB6B}" srcOrd="0" destOrd="0" parTransId="{9A7F226E-7107-40BA-A646-939004F0C88C}" sibTransId="{6D566FC4-1285-4192-8C62-EAD368DC1917}"/>
    <dgm:cxn modelId="{F6BFBDA9-1C6B-4D51-8AC9-07FD5124CDD7}" type="presOf" srcId="{A7A7A22B-C5F2-4A87-B272-4B38C7880696}" destId="{26B28DA9-B4A5-47C4-BFA7-5771EFC934CB}" srcOrd="0" destOrd="0" presId="urn:microsoft.com/office/officeart/2005/8/layout/arrow6"/>
    <dgm:cxn modelId="{995E28D3-DD20-4A5D-8133-63E18698646E}" type="presOf" srcId="{50226A5C-A966-4F45-92B4-8BCFFA54B605}" destId="{4BF50B17-B48E-4E82-9073-728662A8668E}" srcOrd="0" destOrd="0" presId="urn:microsoft.com/office/officeart/2005/8/layout/arrow6"/>
    <dgm:cxn modelId="{9921738B-AFC9-4B75-AB5F-2E7075391316}" type="presParOf" srcId="{26B28DA9-B4A5-47C4-BFA7-5771EFC934CB}" destId="{1A5BAC6C-B504-436A-A9D9-CA40B46E2333}" srcOrd="0" destOrd="0" presId="urn:microsoft.com/office/officeart/2005/8/layout/arrow6"/>
    <dgm:cxn modelId="{4B63785A-99F7-402D-AD67-5283A52E2109}" type="presParOf" srcId="{26B28DA9-B4A5-47C4-BFA7-5771EFC934CB}" destId="{37EF943F-4CE5-4A57-AE2C-0BC9F3A35E14}" srcOrd="1" destOrd="0" presId="urn:microsoft.com/office/officeart/2005/8/layout/arrow6"/>
    <dgm:cxn modelId="{BF23392D-3E7D-4B4F-B7E3-81721B544251}" type="presParOf" srcId="{26B28DA9-B4A5-47C4-BFA7-5771EFC934CB}" destId="{4BF50B17-B48E-4E82-9073-728662A8668E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82D2C53-49FB-45FF-A97F-DEBBB9D1C34C}" type="doc">
      <dgm:prSet loTypeId="urn:microsoft.com/office/officeart/2005/8/layout/arrow4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84FC455C-ABEC-4143-8F8B-FF90A7AD8D1F}">
      <dgm:prSet phldrT="[Texto]" custT="1"/>
      <dgm:spPr/>
      <dgm:t>
        <a:bodyPr/>
        <a:lstStyle/>
        <a:p>
          <a:r>
            <a:rPr lang="es-ES" sz="4400" dirty="0" err="1">
              <a:latin typeface="Corbel" panose="020B0503020204020204" pitchFamily="34" charset="0"/>
            </a:rPr>
            <a:t>Uncertainty</a:t>
          </a:r>
          <a:endParaRPr lang="es-ES" sz="4400" dirty="0">
            <a:latin typeface="Corbel" panose="020B0503020204020204" pitchFamily="34" charset="0"/>
          </a:endParaRPr>
        </a:p>
      </dgm:t>
    </dgm:pt>
    <dgm:pt modelId="{E5907F1E-9B64-480B-A912-3553B2CEF20C}" type="parTrans" cxnId="{6BD52239-D665-44DE-A65D-49B5DA15F704}">
      <dgm:prSet/>
      <dgm:spPr/>
      <dgm:t>
        <a:bodyPr/>
        <a:lstStyle/>
        <a:p>
          <a:endParaRPr lang="es-ES" sz="1200">
            <a:latin typeface="Corbel" panose="020B0503020204020204" pitchFamily="34" charset="0"/>
          </a:endParaRPr>
        </a:p>
      </dgm:t>
    </dgm:pt>
    <dgm:pt modelId="{7596E8B9-6AC6-4278-BABB-777C4057EFB1}" type="sibTrans" cxnId="{6BD52239-D665-44DE-A65D-49B5DA15F704}">
      <dgm:prSet/>
      <dgm:spPr/>
      <dgm:t>
        <a:bodyPr/>
        <a:lstStyle/>
        <a:p>
          <a:endParaRPr lang="es-ES" sz="1200">
            <a:latin typeface="Corbel" panose="020B0503020204020204" pitchFamily="34" charset="0"/>
          </a:endParaRPr>
        </a:p>
      </dgm:t>
    </dgm:pt>
    <dgm:pt modelId="{3BA713E1-6892-4786-84CE-39A652779265}">
      <dgm:prSet phldrT="[Texto]" custT="1"/>
      <dgm:spPr/>
      <dgm:t>
        <a:bodyPr/>
        <a:lstStyle/>
        <a:p>
          <a:r>
            <a:rPr lang="es-ES" sz="4400" dirty="0" err="1">
              <a:latin typeface="Corbel" panose="020B0503020204020204" pitchFamily="34" charset="0"/>
            </a:rPr>
            <a:t>Precision</a:t>
          </a:r>
          <a:endParaRPr lang="es-ES" sz="4400" dirty="0">
            <a:latin typeface="Corbel" panose="020B0503020204020204" pitchFamily="34" charset="0"/>
          </a:endParaRPr>
        </a:p>
      </dgm:t>
    </dgm:pt>
    <dgm:pt modelId="{1E57893C-532F-4444-B76D-12AB2212A808}" type="sibTrans" cxnId="{3AEBA458-8C4E-4D2D-BD6C-E165CC4392B1}">
      <dgm:prSet/>
      <dgm:spPr/>
      <dgm:t>
        <a:bodyPr/>
        <a:lstStyle/>
        <a:p>
          <a:endParaRPr lang="es-ES" sz="1200">
            <a:latin typeface="Corbel" panose="020B0503020204020204" pitchFamily="34" charset="0"/>
          </a:endParaRPr>
        </a:p>
      </dgm:t>
    </dgm:pt>
    <dgm:pt modelId="{E0DF4BBA-B5D8-4301-82C8-9BA070270C6F}" type="parTrans" cxnId="{3AEBA458-8C4E-4D2D-BD6C-E165CC4392B1}">
      <dgm:prSet/>
      <dgm:spPr/>
      <dgm:t>
        <a:bodyPr/>
        <a:lstStyle/>
        <a:p>
          <a:endParaRPr lang="es-ES" sz="1200">
            <a:latin typeface="Corbel" panose="020B0503020204020204" pitchFamily="34" charset="0"/>
          </a:endParaRPr>
        </a:p>
      </dgm:t>
    </dgm:pt>
    <dgm:pt modelId="{AFA85831-F569-4950-9178-AB7ADD4D83B7}" type="pres">
      <dgm:prSet presAssocID="{D82D2C53-49FB-45FF-A97F-DEBBB9D1C34C}" presName="compositeShape" presStyleCnt="0">
        <dgm:presLayoutVars>
          <dgm:chMax val="2"/>
          <dgm:dir/>
          <dgm:resizeHandles val="exact"/>
        </dgm:presLayoutVars>
      </dgm:prSet>
      <dgm:spPr/>
    </dgm:pt>
    <dgm:pt modelId="{2A9BFD20-34CE-4E67-A0A1-0F4B1DC14ADA}" type="pres">
      <dgm:prSet presAssocID="{3BA713E1-6892-4786-84CE-39A652779265}" presName="upArrow" presStyleLbl="node1" presStyleIdx="0" presStyleCnt="2"/>
      <dgm:spPr/>
    </dgm:pt>
    <dgm:pt modelId="{2BF2B633-D956-412E-89EE-47C72B84C2CD}" type="pres">
      <dgm:prSet presAssocID="{3BA713E1-6892-4786-84CE-39A652779265}" presName="upArrowText" presStyleLbl="revTx" presStyleIdx="0" presStyleCnt="2">
        <dgm:presLayoutVars>
          <dgm:chMax val="0"/>
          <dgm:bulletEnabled val="1"/>
        </dgm:presLayoutVars>
      </dgm:prSet>
      <dgm:spPr/>
    </dgm:pt>
    <dgm:pt modelId="{03E3C6F1-B84F-4D5C-99A1-D5C90B7A8AC1}" type="pres">
      <dgm:prSet presAssocID="{84FC455C-ABEC-4143-8F8B-FF90A7AD8D1F}" presName="downArrow" presStyleLbl="node1" presStyleIdx="1" presStyleCnt="2"/>
      <dgm:spPr/>
    </dgm:pt>
    <dgm:pt modelId="{A5838945-0C2A-44CC-B484-EA2E6BD2C07A}" type="pres">
      <dgm:prSet presAssocID="{84FC455C-ABEC-4143-8F8B-FF90A7AD8D1F}" presName="downArrowText" presStyleLbl="revTx" presStyleIdx="1" presStyleCnt="2">
        <dgm:presLayoutVars>
          <dgm:chMax val="0"/>
          <dgm:bulletEnabled val="1"/>
        </dgm:presLayoutVars>
      </dgm:prSet>
      <dgm:spPr/>
    </dgm:pt>
  </dgm:ptLst>
  <dgm:cxnLst>
    <dgm:cxn modelId="{6BD52239-D665-44DE-A65D-49B5DA15F704}" srcId="{D82D2C53-49FB-45FF-A97F-DEBBB9D1C34C}" destId="{84FC455C-ABEC-4143-8F8B-FF90A7AD8D1F}" srcOrd="1" destOrd="0" parTransId="{E5907F1E-9B64-480B-A912-3553B2CEF20C}" sibTransId="{7596E8B9-6AC6-4278-BABB-777C4057EFB1}"/>
    <dgm:cxn modelId="{4E29A765-B198-4A44-A0A9-C63268FC5AF5}" type="presOf" srcId="{84FC455C-ABEC-4143-8F8B-FF90A7AD8D1F}" destId="{A5838945-0C2A-44CC-B484-EA2E6BD2C07A}" srcOrd="0" destOrd="0" presId="urn:microsoft.com/office/officeart/2005/8/layout/arrow4"/>
    <dgm:cxn modelId="{3AEBA458-8C4E-4D2D-BD6C-E165CC4392B1}" srcId="{D82D2C53-49FB-45FF-A97F-DEBBB9D1C34C}" destId="{3BA713E1-6892-4786-84CE-39A652779265}" srcOrd="0" destOrd="0" parTransId="{E0DF4BBA-B5D8-4301-82C8-9BA070270C6F}" sibTransId="{1E57893C-532F-4444-B76D-12AB2212A808}"/>
    <dgm:cxn modelId="{A2414592-327C-4B46-A33E-D71AA4D715EE}" type="presOf" srcId="{D82D2C53-49FB-45FF-A97F-DEBBB9D1C34C}" destId="{AFA85831-F569-4950-9178-AB7ADD4D83B7}" srcOrd="0" destOrd="0" presId="urn:microsoft.com/office/officeart/2005/8/layout/arrow4"/>
    <dgm:cxn modelId="{1A384BB2-84DB-4EB4-9462-B96B2C16774E}" type="presOf" srcId="{3BA713E1-6892-4786-84CE-39A652779265}" destId="{2BF2B633-D956-412E-89EE-47C72B84C2CD}" srcOrd="0" destOrd="0" presId="urn:microsoft.com/office/officeart/2005/8/layout/arrow4"/>
    <dgm:cxn modelId="{6AD32557-568C-4035-8D1A-35D1499CF538}" type="presParOf" srcId="{AFA85831-F569-4950-9178-AB7ADD4D83B7}" destId="{2A9BFD20-34CE-4E67-A0A1-0F4B1DC14ADA}" srcOrd="0" destOrd="0" presId="urn:microsoft.com/office/officeart/2005/8/layout/arrow4"/>
    <dgm:cxn modelId="{BB5D1C2A-ADCD-41C5-A43F-B21D809CAEE7}" type="presParOf" srcId="{AFA85831-F569-4950-9178-AB7ADD4D83B7}" destId="{2BF2B633-D956-412E-89EE-47C72B84C2CD}" srcOrd="1" destOrd="0" presId="urn:microsoft.com/office/officeart/2005/8/layout/arrow4"/>
    <dgm:cxn modelId="{E305F5D3-02C2-4A4D-8CF0-C1140E474C2B}" type="presParOf" srcId="{AFA85831-F569-4950-9178-AB7ADD4D83B7}" destId="{03E3C6F1-B84F-4D5C-99A1-D5C90B7A8AC1}" srcOrd="2" destOrd="0" presId="urn:microsoft.com/office/officeart/2005/8/layout/arrow4"/>
    <dgm:cxn modelId="{EC9EA608-112F-4413-A051-46E188FFB6A2}" type="presParOf" srcId="{AFA85831-F569-4950-9178-AB7ADD4D83B7}" destId="{A5838945-0C2A-44CC-B484-EA2E6BD2C07A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FCCBB9-8E1B-4B52-857A-1F26131B9848}">
      <dsp:nvSpPr>
        <dsp:cNvPr id="0" name=""/>
        <dsp:cNvSpPr/>
      </dsp:nvSpPr>
      <dsp:spPr>
        <a:xfrm>
          <a:off x="28" y="178809"/>
          <a:ext cx="2762282" cy="91245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01600" rIns="177800" bIns="1016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latin typeface="Corbel" panose="020B0503020204020204" pitchFamily="34" charset="0"/>
            </a:rPr>
            <a:t>Bias or Systematic error</a:t>
          </a:r>
        </a:p>
      </dsp:txBody>
      <dsp:txXfrm>
        <a:off x="28" y="178809"/>
        <a:ext cx="2762282" cy="912456"/>
      </dsp:txXfrm>
    </dsp:sp>
    <dsp:sp modelId="{6591632C-5352-4D00-A42D-CDBC75830B67}">
      <dsp:nvSpPr>
        <dsp:cNvPr id="0" name=""/>
        <dsp:cNvSpPr/>
      </dsp:nvSpPr>
      <dsp:spPr>
        <a:xfrm>
          <a:off x="28" y="1091266"/>
          <a:ext cx="2762282" cy="2539125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77800" bIns="20002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>
              <a:latin typeface="Corbel" panose="020B0503020204020204" pitchFamily="34" charset="0"/>
            </a:rPr>
            <a:t>Same for every measurement</a:t>
          </a:r>
        </a:p>
      </dsp:txBody>
      <dsp:txXfrm>
        <a:off x="28" y="1091266"/>
        <a:ext cx="2762282" cy="2539125"/>
      </dsp:txXfrm>
    </dsp:sp>
    <dsp:sp modelId="{A0B19F93-04D4-4140-BCDF-C2F4461AB4EE}">
      <dsp:nvSpPr>
        <dsp:cNvPr id="0" name=""/>
        <dsp:cNvSpPr/>
      </dsp:nvSpPr>
      <dsp:spPr>
        <a:xfrm>
          <a:off x="3149031" y="178809"/>
          <a:ext cx="2762282" cy="91245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01600" rIns="177800" bIns="1016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latin typeface="Corbel" panose="020B0503020204020204" pitchFamily="34" charset="0"/>
            </a:rPr>
            <a:t>Random error</a:t>
          </a:r>
        </a:p>
      </dsp:txBody>
      <dsp:txXfrm>
        <a:off x="3149031" y="178809"/>
        <a:ext cx="2762282" cy="912456"/>
      </dsp:txXfrm>
    </dsp:sp>
    <dsp:sp modelId="{98BA979F-3830-48AD-BBFD-FEAEE33ED432}">
      <dsp:nvSpPr>
        <dsp:cNvPr id="0" name=""/>
        <dsp:cNvSpPr/>
      </dsp:nvSpPr>
      <dsp:spPr>
        <a:xfrm>
          <a:off x="3149031" y="1091266"/>
          <a:ext cx="2762282" cy="2539125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77800" bIns="20002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>
              <a:latin typeface="Corbel" panose="020B0503020204020204" pitchFamily="34" charset="0"/>
            </a:rPr>
            <a:t>Varies from </a:t>
          </a:r>
          <a:r>
            <a:rPr lang="en-GB" sz="2500" kern="1200" dirty="0">
              <a:latin typeface="Corbel" panose="020B0503020204020204" pitchFamily="34" charset="0"/>
            </a:rPr>
            <a:t>measurement to measurement</a:t>
          </a:r>
          <a:endParaRPr lang="en-US" sz="2500" kern="1200" dirty="0">
            <a:latin typeface="Corbel" panose="020B0503020204020204" pitchFamily="34" charset="0"/>
          </a:endParaRP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500" kern="1200" dirty="0">
              <a:latin typeface="Corbel" panose="020B0503020204020204" pitchFamily="34" charset="0"/>
            </a:rPr>
            <a:t>Averages out to zero in the long run</a:t>
          </a:r>
          <a:endParaRPr lang="en-US" sz="2500" kern="1200" dirty="0">
            <a:latin typeface="Corbel" panose="020B0503020204020204" pitchFamily="34" charset="0"/>
          </a:endParaRPr>
        </a:p>
      </dsp:txBody>
      <dsp:txXfrm>
        <a:off x="3149031" y="1091266"/>
        <a:ext cx="2762282" cy="253912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F73FCC-E654-484C-B5D7-8289ABA6A9D0}">
      <dsp:nvSpPr>
        <dsp:cNvPr id="0" name=""/>
        <dsp:cNvSpPr/>
      </dsp:nvSpPr>
      <dsp:spPr>
        <a:xfrm>
          <a:off x="2495" y="1554726"/>
          <a:ext cx="1486011" cy="104751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chemeClr val="bg1"/>
              </a:solidFill>
              <a:latin typeface="Corbel" panose="020B0503020204020204" pitchFamily="34" charset="0"/>
            </a:rPr>
            <a:t>True value </a:t>
          </a:r>
          <a:endParaRPr lang="es-ES" sz="2400" b="1" kern="1200" dirty="0">
            <a:solidFill>
              <a:schemeClr val="bg1"/>
            </a:solidFill>
            <a:latin typeface="Corbel" panose="020B0503020204020204" pitchFamily="34" charset="0"/>
          </a:endParaRPr>
        </a:p>
      </dsp:txBody>
      <dsp:txXfrm>
        <a:off x="220116" y="1708132"/>
        <a:ext cx="1050769" cy="740707"/>
      </dsp:txXfrm>
    </dsp:sp>
    <dsp:sp modelId="{D9F317BD-2B60-4252-8CAC-A63F6325379E}">
      <dsp:nvSpPr>
        <dsp:cNvPr id="0" name=""/>
        <dsp:cNvSpPr/>
      </dsp:nvSpPr>
      <dsp:spPr>
        <a:xfrm>
          <a:off x="1573566" y="1774705"/>
          <a:ext cx="607561" cy="607561"/>
        </a:xfrm>
        <a:prstGeom prst="mathPlus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800" b="1" kern="1200">
            <a:solidFill>
              <a:schemeClr val="tx1"/>
            </a:solidFill>
          </a:endParaRPr>
        </a:p>
      </dsp:txBody>
      <dsp:txXfrm>
        <a:off x="1654098" y="2007036"/>
        <a:ext cx="446497" cy="142899"/>
      </dsp:txXfrm>
    </dsp:sp>
    <dsp:sp modelId="{F887BEA1-E3F9-45DF-AEC0-33D14DAFDC69}">
      <dsp:nvSpPr>
        <dsp:cNvPr id="0" name=""/>
        <dsp:cNvSpPr/>
      </dsp:nvSpPr>
      <dsp:spPr>
        <a:xfrm>
          <a:off x="2266186" y="1554726"/>
          <a:ext cx="1486011" cy="104751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u="sng" kern="1200" dirty="0">
              <a:solidFill>
                <a:schemeClr val="bg1"/>
              </a:solidFill>
              <a:latin typeface="Corbel" panose="020B0503020204020204" pitchFamily="34" charset="0"/>
            </a:rPr>
            <a:t>Bias</a:t>
          </a:r>
          <a:endParaRPr lang="es-ES" sz="2400" b="1" kern="1200" dirty="0">
            <a:solidFill>
              <a:schemeClr val="bg1"/>
            </a:solidFill>
            <a:latin typeface="Corbel" panose="020B0503020204020204" pitchFamily="34" charset="0"/>
          </a:endParaRPr>
        </a:p>
      </dsp:txBody>
      <dsp:txXfrm>
        <a:off x="2483807" y="1708132"/>
        <a:ext cx="1050769" cy="740707"/>
      </dsp:txXfrm>
    </dsp:sp>
    <dsp:sp modelId="{555D69AE-64D7-4FDB-A437-EA8D941E2A72}">
      <dsp:nvSpPr>
        <dsp:cNvPr id="0" name=""/>
        <dsp:cNvSpPr/>
      </dsp:nvSpPr>
      <dsp:spPr>
        <a:xfrm>
          <a:off x="3837256" y="1774705"/>
          <a:ext cx="607561" cy="607561"/>
        </a:xfrm>
        <a:prstGeom prst="mathPlus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800" b="1" kern="1200">
            <a:solidFill>
              <a:schemeClr val="tx1"/>
            </a:solidFill>
          </a:endParaRPr>
        </a:p>
      </dsp:txBody>
      <dsp:txXfrm>
        <a:off x="3917788" y="2007036"/>
        <a:ext cx="446497" cy="142899"/>
      </dsp:txXfrm>
    </dsp:sp>
    <dsp:sp modelId="{73B17C53-82B0-4DDF-910A-C0B9E1EB560D}">
      <dsp:nvSpPr>
        <dsp:cNvPr id="0" name=""/>
        <dsp:cNvSpPr/>
      </dsp:nvSpPr>
      <dsp:spPr>
        <a:xfrm>
          <a:off x="4529876" y="1554726"/>
          <a:ext cx="1749033" cy="104751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chemeClr val="bg1"/>
              </a:solidFill>
              <a:latin typeface="Corbel" panose="020B0503020204020204" pitchFamily="34" charset="0"/>
            </a:rPr>
            <a:t>Random error</a:t>
          </a:r>
          <a:endParaRPr lang="es-ES" sz="2400" b="1" kern="1200" dirty="0">
            <a:solidFill>
              <a:schemeClr val="bg1"/>
            </a:solidFill>
            <a:latin typeface="Corbel" panose="020B0503020204020204" pitchFamily="34" charset="0"/>
          </a:endParaRPr>
        </a:p>
      </dsp:txBody>
      <dsp:txXfrm>
        <a:off x="4786016" y="1708132"/>
        <a:ext cx="1236753" cy="740707"/>
      </dsp:txXfrm>
    </dsp:sp>
    <dsp:sp modelId="{10F7CA33-987D-4211-A473-EB25EDFF34DB}">
      <dsp:nvSpPr>
        <dsp:cNvPr id="0" name=""/>
        <dsp:cNvSpPr/>
      </dsp:nvSpPr>
      <dsp:spPr>
        <a:xfrm>
          <a:off x="6363968" y="1774705"/>
          <a:ext cx="607561" cy="607561"/>
        </a:xfrm>
        <a:prstGeom prst="mathEqual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3600" b="1" kern="1200">
            <a:solidFill>
              <a:schemeClr val="tx1"/>
            </a:solidFill>
          </a:endParaRPr>
        </a:p>
      </dsp:txBody>
      <dsp:txXfrm>
        <a:off x="6444500" y="1899863"/>
        <a:ext cx="446497" cy="357245"/>
      </dsp:txXfrm>
    </dsp:sp>
    <dsp:sp modelId="{EE763D6E-1ACC-4C1E-B2E6-876049EF5E1C}">
      <dsp:nvSpPr>
        <dsp:cNvPr id="0" name=""/>
        <dsp:cNvSpPr/>
      </dsp:nvSpPr>
      <dsp:spPr>
        <a:xfrm>
          <a:off x="7056588" y="1554726"/>
          <a:ext cx="2089404" cy="104751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chemeClr val="bg1"/>
              </a:solidFill>
              <a:latin typeface="Corbel" panose="020B0503020204020204" pitchFamily="34" charset="0"/>
            </a:rPr>
            <a:t>Measured value </a:t>
          </a:r>
          <a:endParaRPr lang="es-ES" sz="2400" b="1" kern="1200" dirty="0">
            <a:solidFill>
              <a:schemeClr val="bg1"/>
            </a:solidFill>
            <a:latin typeface="Corbel" panose="020B0503020204020204" pitchFamily="34" charset="0"/>
          </a:endParaRPr>
        </a:p>
      </dsp:txBody>
      <dsp:txXfrm>
        <a:off x="7362574" y="1708132"/>
        <a:ext cx="1477432" cy="74070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5BAC6C-B504-436A-A9D9-CA40B46E2333}">
      <dsp:nvSpPr>
        <dsp:cNvPr id="0" name=""/>
        <dsp:cNvSpPr/>
      </dsp:nvSpPr>
      <dsp:spPr>
        <a:xfrm>
          <a:off x="0" y="460702"/>
          <a:ext cx="7168169" cy="2867267"/>
        </a:xfrm>
        <a:prstGeom prst="leftRightRibb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EF943F-4CE5-4A57-AE2C-0BC9F3A35E14}">
      <dsp:nvSpPr>
        <dsp:cNvPr id="0" name=""/>
        <dsp:cNvSpPr/>
      </dsp:nvSpPr>
      <dsp:spPr>
        <a:xfrm>
          <a:off x="860180" y="962474"/>
          <a:ext cx="2365495" cy="1404961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13360" rIns="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0" kern="1200" dirty="0" err="1">
              <a:solidFill>
                <a:schemeClr val="tx1"/>
              </a:solidFill>
            </a:rPr>
            <a:t>Bias</a:t>
          </a:r>
          <a:endParaRPr lang="es-ES" sz="6000" kern="1200" dirty="0">
            <a:solidFill>
              <a:schemeClr val="tx1"/>
            </a:solidFill>
          </a:endParaRPr>
        </a:p>
      </dsp:txBody>
      <dsp:txXfrm>
        <a:off x="860180" y="962474"/>
        <a:ext cx="2365495" cy="1404961"/>
      </dsp:txXfrm>
    </dsp:sp>
    <dsp:sp modelId="{4BF50B17-B48E-4E82-9073-728662A8668E}">
      <dsp:nvSpPr>
        <dsp:cNvPr id="0" name=""/>
        <dsp:cNvSpPr/>
      </dsp:nvSpPr>
      <dsp:spPr>
        <a:xfrm>
          <a:off x="3584084" y="1421237"/>
          <a:ext cx="2795585" cy="1404961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13360" rIns="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0" kern="1200" dirty="0">
              <a:solidFill>
                <a:schemeClr val="tx1"/>
              </a:solidFill>
            </a:rPr>
            <a:t>Accuracy</a:t>
          </a:r>
          <a:endParaRPr lang="es-ES" sz="6000" kern="1200" dirty="0">
            <a:solidFill>
              <a:schemeClr val="tx1"/>
            </a:solidFill>
          </a:endParaRPr>
        </a:p>
      </dsp:txBody>
      <dsp:txXfrm>
        <a:off x="3584084" y="1421237"/>
        <a:ext cx="2795585" cy="140496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9BFD20-34CE-4E67-A0A1-0F4B1DC14ADA}">
      <dsp:nvSpPr>
        <dsp:cNvPr id="0" name=""/>
        <dsp:cNvSpPr/>
      </dsp:nvSpPr>
      <dsp:spPr>
        <a:xfrm>
          <a:off x="4470" y="0"/>
          <a:ext cx="2682240" cy="2229104"/>
        </a:xfrm>
        <a:prstGeom prst="upArrow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F2B633-D956-412E-89EE-47C72B84C2CD}">
      <dsp:nvSpPr>
        <dsp:cNvPr id="0" name=""/>
        <dsp:cNvSpPr/>
      </dsp:nvSpPr>
      <dsp:spPr>
        <a:xfrm>
          <a:off x="2767177" y="0"/>
          <a:ext cx="4551680" cy="22291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2928" tIns="0" rIns="312928" bIns="312928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400" kern="1200" dirty="0" err="1">
              <a:latin typeface="Corbel" panose="020B0503020204020204" pitchFamily="34" charset="0"/>
            </a:rPr>
            <a:t>Precision</a:t>
          </a:r>
          <a:endParaRPr lang="es-ES" sz="4400" kern="1200" dirty="0">
            <a:latin typeface="Corbel" panose="020B0503020204020204" pitchFamily="34" charset="0"/>
          </a:endParaRPr>
        </a:p>
      </dsp:txBody>
      <dsp:txXfrm>
        <a:off x="2767177" y="0"/>
        <a:ext cx="4551680" cy="2229104"/>
      </dsp:txXfrm>
    </dsp:sp>
    <dsp:sp modelId="{03E3C6F1-B84F-4D5C-99A1-D5C90B7A8AC1}">
      <dsp:nvSpPr>
        <dsp:cNvPr id="0" name=""/>
        <dsp:cNvSpPr/>
      </dsp:nvSpPr>
      <dsp:spPr>
        <a:xfrm>
          <a:off x="809142" y="2414862"/>
          <a:ext cx="2682240" cy="2229104"/>
        </a:xfrm>
        <a:prstGeom prst="downArrow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838945-0C2A-44CC-B484-EA2E6BD2C07A}">
      <dsp:nvSpPr>
        <dsp:cNvPr id="0" name=""/>
        <dsp:cNvSpPr/>
      </dsp:nvSpPr>
      <dsp:spPr>
        <a:xfrm>
          <a:off x="3571849" y="2414862"/>
          <a:ext cx="4551680" cy="22291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2928" tIns="0" rIns="312928" bIns="312928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400" kern="1200" dirty="0" err="1">
              <a:latin typeface="Corbel" panose="020B0503020204020204" pitchFamily="34" charset="0"/>
            </a:rPr>
            <a:t>Uncertainty</a:t>
          </a:r>
          <a:endParaRPr lang="es-ES" sz="4400" kern="1200" dirty="0">
            <a:latin typeface="Corbel" panose="020B0503020204020204" pitchFamily="34" charset="0"/>
          </a:endParaRPr>
        </a:p>
      </dsp:txBody>
      <dsp:txXfrm>
        <a:off x="3571849" y="2414862"/>
        <a:ext cx="4551680" cy="22291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23/03/2022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8849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23/03/2022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5800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23/03/2022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6002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23/03/2022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0589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23/03/2022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7813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23/03/2022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7369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23/03/2022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4195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23/03/2022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4414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23/03/2022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12998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23/03/2022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5980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23/03/2022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82452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61E1EB-C514-44D3-9967-1410115F2581}" type="datetimeFigureOut">
              <a:rPr lang="es-ES" smtClean="0"/>
              <a:t>23/03/2022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0368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image" Target="../media/image9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Relationship Id="rId9" Type="http://schemas.openxmlformats.org/officeDocument/2006/relationships/image" Target="../media/image11.sv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36AAD53-5FC7-4F4B-9FDC-28B78BB689D8}"/>
              </a:ext>
            </a:extLst>
          </p:cNvPr>
          <p:cNvCxnSpPr>
            <a:cxnSpLocks/>
          </p:cNvCxnSpPr>
          <p:nvPr/>
        </p:nvCxnSpPr>
        <p:spPr>
          <a:xfrm>
            <a:off x="0" y="1939871"/>
            <a:ext cx="12192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Text Box 22">
            <a:extLst>
              <a:ext uri="{FF2B5EF4-FFF2-40B4-BE49-F238E27FC236}">
                <a16:creationId xmlns:a16="http://schemas.microsoft.com/office/drawing/2014/main" id="{F29E10CA-56C4-401C-B2A3-3FE802A3A5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8170" y="2092657"/>
            <a:ext cx="914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GB" sz="3600" b="1" dirty="0">
                <a:solidFill>
                  <a:srgbClr val="002060"/>
                </a:solidFill>
                <a:latin typeface="Corbel" panose="020B0503020204020204" pitchFamily="34" charset="0"/>
              </a:rPr>
              <a:t>Introduction to data-driven critical thinking</a:t>
            </a:r>
            <a:endParaRPr lang="en-US" sz="4400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03D82AB7-C705-4281-884F-9CA31D6DA21F}"/>
              </a:ext>
            </a:extLst>
          </p:cNvPr>
          <p:cNvSpPr txBox="1">
            <a:spLocks/>
          </p:cNvSpPr>
          <p:nvPr/>
        </p:nvSpPr>
        <p:spPr>
          <a:xfrm>
            <a:off x="1779105" y="4040925"/>
            <a:ext cx="9263270" cy="83163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2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endParaRPr lang="en-US" sz="3200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  <p:pic>
        <p:nvPicPr>
          <p:cNvPr id="1026" name="Picture 2" descr="https://www.upv.es/perfiles/pas-pdi/imagenes/marca_UPV_principal_color300.jpg">
            <a:extLst>
              <a:ext uri="{FF2B5EF4-FFF2-40B4-BE49-F238E27FC236}">
                <a16:creationId xmlns:a16="http://schemas.microsoft.com/office/drawing/2014/main" id="{334E1389-BE92-443F-9DD6-373DDD4D8F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3717" y="5679024"/>
            <a:ext cx="2470927" cy="873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aLiCo – Data Literacy in Context">
            <a:extLst>
              <a:ext uri="{FF2B5EF4-FFF2-40B4-BE49-F238E27FC236}">
                <a16:creationId xmlns:a16="http://schemas.microsoft.com/office/drawing/2014/main" id="{38C6677A-53C4-4996-913A-981B57CD83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0188" y="59852"/>
            <a:ext cx="1827414" cy="18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erasmus-logo - Assembly of European Regions">
            <a:extLst>
              <a:ext uri="{FF2B5EF4-FFF2-40B4-BE49-F238E27FC236}">
                <a16:creationId xmlns:a16="http://schemas.microsoft.com/office/drawing/2014/main" id="{4B16288B-0803-47F4-9BB2-CA3C83BDF7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3961" y="575643"/>
            <a:ext cx="4005469" cy="880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Discover our partners! – University of Debrecen – Ruralization EU">
            <a:extLst>
              <a:ext uri="{FF2B5EF4-FFF2-40B4-BE49-F238E27FC236}">
                <a16:creationId xmlns:a16="http://schemas.microsoft.com/office/drawing/2014/main" id="{564CE431-F6B2-4B48-B5C6-81D7BFE2A8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8630" y="5373455"/>
            <a:ext cx="1484545" cy="1484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amburg University of Applied Sciences - Wikipedia">
            <a:extLst>
              <a:ext uri="{FF2B5EF4-FFF2-40B4-BE49-F238E27FC236}">
                <a16:creationId xmlns:a16="http://schemas.microsoft.com/office/drawing/2014/main" id="{76C6085E-1D16-4CD8-BCA9-885CDC8FFC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4644" y="5799822"/>
            <a:ext cx="2068281" cy="760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University of Applied Sciences Utrecht (HU) – Empleos - Academic Positions">
            <a:extLst>
              <a:ext uri="{FF2B5EF4-FFF2-40B4-BE49-F238E27FC236}">
                <a16:creationId xmlns:a16="http://schemas.microsoft.com/office/drawing/2014/main" id="{63A9EEB0-F6E2-495F-AC2B-2F38578E8F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0890" y="5783933"/>
            <a:ext cx="1433005" cy="591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Dataiku | Everyday AI, Extraordinary People">
            <a:extLst>
              <a:ext uri="{FF2B5EF4-FFF2-40B4-BE49-F238E27FC236}">
                <a16:creationId xmlns:a16="http://schemas.microsoft.com/office/drawing/2014/main" id="{1AEF85F6-AB47-4720-A00F-FF0CF3933C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2505" y="572222"/>
            <a:ext cx="1744938" cy="791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43C96177-866D-400F-AC77-E80884FFB314}"/>
              </a:ext>
            </a:extLst>
          </p:cNvPr>
          <p:cNvSpPr/>
          <p:nvPr/>
        </p:nvSpPr>
        <p:spPr>
          <a:xfrm>
            <a:off x="3080500" y="3408537"/>
            <a:ext cx="63882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latin typeface="Corbel" panose="020B0503020204020204" pitchFamily="34" charset="0"/>
              </a:rPr>
              <a:t>Measurement error and bias</a:t>
            </a:r>
          </a:p>
        </p:txBody>
      </p: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8EC24F68-428A-4AA4-9B01-D9A51D8CE0D4}"/>
              </a:ext>
            </a:extLst>
          </p:cNvPr>
          <p:cNvCxnSpPr>
            <a:cxnSpLocks/>
          </p:cNvCxnSpPr>
          <p:nvPr/>
        </p:nvCxnSpPr>
        <p:spPr>
          <a:xfrm>
            <a:off x="0" y="5009474"/>
            <a:ext cx="12192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3234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E63C3136-10E9-4CB5-8165-18182C97150A}"/>
              </a:ext>
            </a:extLst>
          </p:cNvPr>
          <p:cNvSpPr/>
          <p:nvPr/>
        </p:nvSpPr>
        <p:spPr>
          <a:xfrm>
            <a:off x="548896" y="390487"/>
            <a:ext cx="45223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Corbel" panose="020B0503020204020204" pitchFamily="34" charset="0"/>
              </a:rPr>
              <a:t>Measurement error and bias</a:t>
            </a:r>
          </a:p>
        </p:txBody>
      </p:sp>
      <p:pic>
        <p:nvPicPr>
          <p:cNvPr id="5" name="Picture 4" descr="DaLiCo – Data Literacy in Context">
            <a:extLst>
              <a:ext uri="{FF2B5EF4-FFF2-40B4-BE49-F238E27FC236}">
                <a16:creationId xmlns:a16="http://schemas.microsoft.com/office/drawing/2014/main" id="{0CE324DB-455A-4F6D-B343-9938B67D39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5379" y="0"/>
            <a:ext cx="1827414" cy="18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ángulo 22">
            <a:extLst>
              <a:ext uri="{FF2B5EF4-FFF2-40B4-BE49-F238E27FC236}">
                <a16:creationId xmlns:a16="http://schemas.microsoft.com/office/drawing/2014/main" id="{FE93756E-1C26-4DE6-8DB1-80E5A781C9F6}"/>
              </a:ext>
            </a:extLst>
          </p:cNvPr>
          <p:cNvSpPr/>
          <p:nvPr/>
        </p:nvSpPr>
        <p:spPr>
          <a:xfrm>
            <a:off x="548896" y="1025651"/>
            <a:ext cx="23759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Corbel" panose="020B0503020204020204" pitchFamily="34" charset="0"/>
              </a:rPr>
              <a:t>Definitions</a:t>
            </a:r>
          </a:p>
        </p:txBody>
      </p:sp>
      <p:graphicFrame>
        <p:nvGraphicFramePr>
          <p:cNvPr id="7" name="Diagrama 6">
            <a:extLst>
              <a:ext uri="{FF2B5EF4-FFF2-40B4-BE49-F238E27FC236}">
                <a16:creationId xmlns:a16="http://schemas.microsoft.com/office/drawing/2014/main" id="{B1CCFA16-B4DF-41DE-8D8D-FEDC8F47B32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76157148"/>
              </p:ext>
            </p:extLst>
          </p:nvPr>
        </p:nvGraphicFramePr>
        <p:xfrm>
          <a:off x="381876" y="2016374"/>
          <a:ext cx="5911343" cy="38092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CuadroTexto 8">
            <a:extLst>
              <a:ext uri="{FF2B5EF4-FFF2-40B4-BE49-F238E27FC236}">
                <a16:creationId xmlns:a16="http://schemas.microsoft.com/office/drawing/2014/main" id="{E083FBCD-6D19-4101-9D02-7D97934D04F6}"/>
              </a:ext>
            </a:extLst>
          </p:cNvPr>
          <p:cNvSpPr txBox="1"/>
          <p:nvPr/>
        </p:nvSpPr>
        <p:spPr>
          <a:xfrm>
            <a:off x="7111599" y="3211789"/>
            <a:ext cx="307094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Corbel" panose="020B0503020204020204" pitchFamily="34" charset="0"/>
              </a:rPr>
              <a:t>Measurement Error</a:t>
            </a:r>
            <a:endParaRPr lang="en-US" dirty="0">
              <a:latin typeface="Corbel" panose="020B0503020204020204" pitchFamily="34" charset="0"/>
            </a:endParaRPr>
          </a:p>
        </p:txBody>
      </p:sp>
      <p:sp>
        <p:nvSpPr>
          <p:cNvPr id="10" name="Flecha: hacia abajo 9">
            <a:extLst>
              <a:ext uri="{FF2B5EF4-FFF2-40B4-BE49-F238E27FC236}">
                <a16:creationId xmlns:a16="http://schemas.microsoft.com/office/drawing/2014/main" id="{C3BFF4FB-C672-4261-97EF-9CC731F74A3B}"/>
              </a:ext>
            </a:extLst>
          </p:cNvPr>
          <p:cNvSpPr/>
          <p:nvPr/>
        </p:nvSpPr>
        <p:spPr>
          <a:xfrm>
            <a:off x="7831662" y="4752078"/>
            <a:ext cx="483577" cy="5011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FEEBC8C7-E861-4856-A5FE-8E475F8DDB80}"/>
              </a:ext>
            </a:extLst>
          </p:cNvPr>
          <p:cNvSpPr txBox="1"/>
          <p:nvPr/>
        </p:nvSpPr>
        <p:spPr>
          <a:xfrm>
            <a:off x="7111599" y="5253240"/>
            <a:ext cx="30709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Corbel" panose="020B0503020204020204" pitchFamily="34" charset="0"/>
              </a:rPr>
              <a:t>Propagated </a:t>
            </a:r>
            <a:r>
              <a:rPr lang="en-US" sz="2000" dirty="0">
                <a:latin typeface="Corbel" panose="020B0503020204020204" pitchFamily="34" charset="0"/>
              </a:rPr>
              <a:t>from measurements to calculated value</a:t>
            </a:r>
            <a:endParaRPr lang="en-US" dirty="0">
              <a:latin typeface="Corbel" panose="020B0503020204020204" pitchFamily="34" charset="0"/>
            </a:endParaRPr>
          </a:p>
        </p:txBody>
      </p:sp>
      <p:sp>
        <p:nvSpPr>
          <p:cNvPr id="3" name="Flecha: a la derecha 2">
            <a:extLst>
              <a:ext uri="{FF2B5EF4-FFF2-40B4-BE49-F238E27FC236}">
                <a16:creationId xmlns:a16="http://schemas.microsoft.com/office/drawing/2014/main" id="{0C31AC4F-A8F1-409C-8CF4-AC5ECD811A8D}"/>
              </a:ext>
            </a:extLst>
          </p:cNvPr>
          <p:cNvSpPr/>
          <p:nvPr/>
        </p:nvSpPr>
        <p:spPr>
          <a:xfrm>
            <a:off x="6502400" y="3429000"/>
            <a:ext cx="609199" cy="4953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21941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E63C3136-10E9-4CB5-8165-18182C97150A}"/>
              </a:ext>
            </a:extLst>
          </p:cNvPr>
          <p:cNvSpPr/>
          <p:nvPr/>
        </p:nvSpPr>
        <p:spPr>
          <a:xfrm>
            <a:off x="548896" y="390487"/>
            <a:ext cx="45223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Corbel" panose="020B0503020204020204" pitchFamily="34" charset="0"/>
              </a:rPr>
              <a:t>Measurement error and bias</a:t>
            </a:r>
          </a:p>
        </p:txBody>
      </p:sp>
      <p:pic>
        <p:nvPicPr>
          <p:cNvPr id="5" name="Picture 4" descr="DaLiCo – Data Literacy in Context">
            <a:extLst>
              <a:ext uri="{FF2B5EF4-FFF2-40B4-BE49-F238E27FC236}">
                <a16:creationId xmlns:a16="http://schemas.microsoft.com/office/drawing/2014/main" id="{0CE324DB-455A-4F6D-B343-9938B67D39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5379" y="0"/>
            <a:ext cx="1827414" cy="18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ángulo 22">
            <a:extLst>
              <a:ext uri="{FF2B5EF4-FFF2-40B4-BE49-F238E27FC236}">
                <a16:creationId xmlns:a16="http://schemas.microsoft.com/office/drawing/2014/main" id="{FE93756E-1C26-4DE6-8DB1-80E5A781C9F6}"/>
              </a:ext>
            </a:extLst>
          </p:cNvPr>
          <p:cNvSpPr/>
          <p:nvPr/>
        </p:nvSpPr>
        <p:spPr>
          <a:xfrm>
            <a:off x="723595" y="942441"/>
            <a:ext cx="712727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latin typeface="Corbel" panose="020B0503020204020204" pitchFamily="34" charset="0"/>
              </a:rPr>
              <a:t>Decomposition of Measured values</a:t>
            </a:r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7C062D94-341B-4A18-8CD2-AF8942E948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36295497"/>
              </p:ext>
            </p:extLst>
          </p:nvPr>
        </p:nvGraphicFramePr>
        <p:xfrm>
          <a:off x="274910" y="1588772"/>
          <a:ext cx="9148489" cy="41569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4CA2FF51-68D9-4AB6-8E24-21D5A9671EFC}"/>
              </a:ext>
            </a:extLst>
          </p:cNvPr>
          <p:cNvSpPr/>
          <p:nvPr/>
        </p:nvSpPr>
        <p:spPr>
          <a:xfrm>
            <a:off x="2476500" y="2784608"/>
            <a:ext cx="4318000" cy="17653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E029761C-3250-424D-98C3-0FF1F59C7171}"/>
              </a:ext>
            </a:extLst>
          </p:cNvPr>
          <p:cNvSpPr txBox="1"/>
          <p:nvPr/>
        </p:nvSpPr>
        <p:spPr>
          <a:xfrm>
            <a:off x="3313683" y="4549908"/>
            <a:ext cx="307094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Corbel" panose="020B0503020204020204" pitchFamily="34" charset="0"/>
              </a:rPr>
              <a:t>Measurement Error</a:t>
            </a:r>
            <a:endParaRPr lang="en-US" dirty="0">
              <a:latin typeface="Corbel" panose="020B0503020204020204" pitchFamily="34" charset="0"/>
            </a:endParaRPr>
          </a:p>
        </p:txBody>
      </p:sp>
      <p:pic>
        <p:nvPicPr>
          <p:cNvPr id="27" name="Gráfico 26" descr="Regla">
            <a:extLst>
              <a:ext uri="{FF2B5EF4-FFF2-40B4-BE49-F238E27FC236}">
                <a16:creationId xmlns:a16="http://schemas.microsoft.com/office/drawing/2014/main" id="{556D6781-9335-471D-B386-F13E432E4AF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682481" y="4422523"/>
            <a:ext cx="1572531" cy="1572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373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E63C3136-10E9-4CB5-8165-18182C97150A}"/>
              </a:ext>
            </a:extLst>
          </p:cNvPr>
          <p:cNvSpPr/>
          <p:nvPr/>
        </p:nvSpPr>
        <p:spPr>
          <a:xfrm>
            <a:off x="548896" y="390487"/>
            <a:ext cx="45223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Corbel" panose="020B0503020204020204" pitchFamily="34" charset="0"/>
              </a:rPr>
              <a:t>Measurement error and bias</a:t>
            </a:r>
          </a:p>
        </p:txBody>
      </p:sp>
      <p:pic>
        <p:nvPicPr>
          <p:cNvPr id="5" name="Picture 4" descr="DaLiCo – Data Literacy in Context">
            <a:extLst>
              <a:ext uri="{FF2B5EF4-FFF2-40B4-BE49-F238E27FC236}">
                <a16:creationId xmlns:a16="http://schemas.microsoft.com/office/drawing/2014/main" id="{0CE324DB-455A-4F6D-B343-9938B67D39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5379" y="0"/>
            <a:ext cx="1827414" cy="18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ángulo 22">
            <a:extLst>
              <a:ext uri="{FF2B5EF4-FFF2-40B4-BE49-F238E27FC236}">
                <a16:creationId xmlns:a16="http://schemas.microsoft.com/office/drawing/2014/main" id="{FE93756E-1C26-4DE6-8DB1-80E5A781C9F6}"/>
              </a:ext>
            </a:extLst>
          </p:cNvPr>
          <p:cNvSpPr/>
          <p:nvPr/>
        </p:nvSpPr>
        <p:spPr>
          <a:xfrm>
            <a:off x="548896" y="1096328"/>
            <a:ext cx="373557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latin typeface="Corbel" panose="020B0503020204020204" pitchFamily="34" charset="0"/>
              </a:rPr>
              <a:t>Bias and Accuracy</a:t>
            </a: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AF0AC253-9CBF-4E6F-A22E-9F5A128975B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86501739"/>
              </p:ext>
            </p:extLst>
          </p:nvPr>
        </p:nvGraphicFramePr>
        <p:xfrm>
          <a:off x="185131" y="1649833"/>
          <a:ext cx="7168169" cy="37886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Rectángulo 6">
            <a:extLst>
              <a:ext uri="{FF2B5EF4-FFF2-40B4-BE49-F238E27FC236}">
                <a16:creationId xmlns:a16="http://schemas.microsoft.com/office/drawing/2014/main" id="{09CB6277-9309-4402-862A-1814C8E5DE5E}"/>
              </a:ext>
            </a:extLst>
          </p:cNvPr>
          <p:cNvSpPr/>
          <p:nvPr/>
        </p:nvSpPr>
        <p:spPr>
          <a:xfrm>
            <a:off x="914400" y="4961452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GB" sz="2800" dirty="0">
                <a:latin typeface="Corbel" panose="020B0503020204020204" pitchFamily="34" charset="0"/>
              </a:rPr>
              <a:t>The smaller the bias, the more</a:t>
            </a:r>
          </a:p>
          <a:p>
            <a:pPr algn="ctr"/>
            <a:r>
              <a:rPr lang="en-US" sz="2800" dirty="0">
                <a:latin typeface="Corbel" panose="020B0503020204020204" pitchFamily="34" charset="0"/>
              </a:rPr>
              <a:t>accurate the measuring process</a:t>
            </a:r>
          </a:p>
        </p:txBody>
      </p:sp>
    </p:spTree>
    <p:extLst>
      <p:ext uri="{BB962C8B-B14F-4D97-AF65-F5344CB8AC3E}">
        <p14:creationId xmlns:p14="http://schemas.microsoft.com/office/powerpoint/2010/main" val="300782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E63C3136-10E9-4CB5-8165-18182C97150A}"/>
              </a:ext>
            </a:extLst>
          </p:cNvPr>
          <p:cNvSpPr/>
          <p:nvPr/>
        </p:nvSpPr>
        <p:spPr>
          <a:xfrm>
            <a:off x="548896" y="390487"/>
            <a:ext cx="45223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Corbel" panose="020B0503020204020204" pitchFamily="34" charset="0"/>
              </a:rPr>
              <a:t>Measurement error and bias</a:t>
            </a:r>
          </a:p>
        </p:txBody>
      </p:sp>
      <p:pic>
        <p:nvPicPr>
          <p:cNvPr id="5" name="Picture 4" descr="DaLiCo – Data Literacy in Context">
            <a:extLst>
              <a:ext uri="{FF2B5EF4-FFF2-40B4-BE49-F238E27FC236}">
                <a16:creationId xmlns:a16="http://schemas.microsoft.com/office/drawing/2014/main" id="{0CE324DB-455A-4F6D-B343-9938B67D39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5379" y="0"/>
            <a:ext cx="1827414" cy="18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Diagrama 7">
            <a:extLst>
              <a:ext uri="{FF2B5EF4-FFF2-40B4-BE49-F238E27FC236}">
                <a16:creationId xmlns:a16="http://schemas.microsoft.com/office/drawing/2014/main" id="{992247F9-AB25-48EB-B761-83D08044E02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34697419"/>
              </p:ext>
            </p:extLst>
          </p:nvPr>
        </p:nvGraphicFramePr>
        <p:xfrm>
          <a:off x="548896" y="1742659"/>
          <a:ext cx="8128000" cy="46439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Rectángulo 8">
            <a:extLst>
              <a:ext uri="{FF2B5EF4-FFF2-40B4-BE49-F238E27FC236}">
                <a16:creationId xmlns:a16="http://schemas.microsoft.com/office/drawing/2014/main" id="{25D82055-1796-488F-90C2-9ADB571209EE}"/>
              </a:ext>
            </a:extLst>
          </p:cNvPr>
          <p:cNvSpPr/>
          <p:nvPr/>
        </p:nvSpPr>
        <p:spPr>
          <a:xfrm>
            <a:off x="3610134" y="5435041"/>
            <a:ext cx="444166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/>
              <a:t>Degree to which repeated measurements of the same quantity tend to agree</a:t>
            </a:r>
            <a:endParaRPr lang="en-US" sz="2400" b="1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  <p:pic>
        <p:nvPicPr>
          <p:cNvPr id="6" name="Gráfico 5" descr="Diana">
            <a:extLst>
              <a:ext uri="{FF2B5EF4-FFF2-40B4-BE49-F238E27FC236}">
                <a16:creationId xmlns:a16="http://schemas.microsoft.com/office/drawing/2014/main" id="{18E11FA7-F11F-4F11-9D81-E680C44760F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096000" y="1971594"/>
            <a:ext cx="1354912" cy="1354912"/>
          </a:xfrm>
          <a:prstGeom prst="rect">
            <a:avLst/>
          </a:prstGeom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D81DAA67-133B-4A29-A8BB-36AF127E2338}"/>
              </a:ext>
            </a:extLst>
          </p:cNvPr>
          <p:cNvSpPr/>
          <p:nvPr/>
        </p:nvSpPr>
        <p:spPr>
          <a:xfrm>
            <a:off x="548896" y="1034545"/>
            <a:ext cx="530876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latin typeface="Corbel" panose="020B0503020204020204" pitchFamily="34" charset="0"/>
              </a:rPr>
              <a:t>Precision and Uncertainty</a:t>
            </a:r>
          </a:p>
        </p:txBody>
      </p:sp>
    </p:spTree>
    <p:extLst>
      <p:ext uri="{BB962C8B-B14F-4D97-AF65-F5344CB8AC3E}">
        <p14:creationId xmlns:p14="http://schemas.microsoft.com/office/powerpoint/2010/main" val="3362995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E63C3136-10E9-4CB5-8165-18182C97150A}"/>
              </a:ext>
            </a:extLst>
          </p:cNvPr>
          <p:cNvSpPr/>
          <p:nvPr/>
        </p:nvSpPr>
        <p:spPr>
          <a:xfrm>
            <a:off x="548896" y="390487"/>
            <a:ext cx="45223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Corbel" panose="020B0503020204020204" pitchFamily="34" charset="0"/>
              </a:rPr>
              <a:t>Measurement error and bias</a:t>
            </a:r>
          </a:p>
        </p:txBody>
      </p:sp>
      <p:pic>
        <p:nvPicPr>
          <p:cNvPr id="5" name="Picture 4" descr="DaLiCo – Data Literacy in Context">
            <a:extLst>
              <a:ext uri="{FF2B5EF4-FFF2-40B4-BE49-F238E27FC236}">
                <a16:creationId xmlns:a16="http://schemas.microsoft.com/office/drawing/2014/main" id="{0CE324DB-455A-4F6D-B343-9938B67D39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5379" y="0"/>
            <a:ext cx="1827414" cy="18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9" name="Grupo 58">
            <a:extLst>
              <a:ext uri="{FF2B5EF4-FFF2-40B4-BE49-F238E27FC236}">
                <a16:creationId xmlns:a16="http://schemas.microsoft.com/office/drawing/2014/main" id="{A0D02626-5A99-43A2-996B-F307B150DC81}"/>
              </a:ext>
            </a:extLst>
          </p:cNvPr>
          <p:cNvGrpSpPr/>
          <p:nvPr/>
        </p:nvGrpSpPr>
        <p:grpSpPr>
          <a:xfrm>
            <a:off x="189893" y="4410154"/>
            <a:ext cx="4536111" cy="2464635"/>
            <a:chOff x="189893" y="4410154"/>
            <a:chExt cx="4536111" cy="2464635"/>
          </a:xfrm>
        </p:grpSpPr>
        <p:cxnSp>
          <p:nvCxnSpPr>
            <p:cNvPr id="20" name="Conector recto 19">
              <a:extLst>
                <a:ext uri="{FF2B5EF4-FFF2-40B4-BE49-F238E27FC236}">
                  <a16:creationId xmlns:a16="http://schemas.microsoft.com/office/drawing/2014/main" id="{8AF32A1B-505B-44F0-85B1-0E436162344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9893" y="4570897"/>
              <a:ext cx="4536111" cy="2872"/>
            </a:xfrm>
            <a:prstGeom prst="line">
              <a:avLst/>
            </a:prstGeom>
            <a:ln w="76200">
              <a:solidFill>
                <a:srgbClr val="0070C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Elipse 20">
              <a:extLst>
                <a:ext uri="{FF2B5EF4-FFF2-40B4-BE49-F238E27FC236}">
                  <a16:creationId xmlns:a16="http://schemas.microsoft.com/office/drawing/2014/main" id="{1DDD1ABD-7796-4B0F-8A5F-ECDBA4C8FB77}"/>
                </a:ext>
              </a:extLst>
            </p:cNvPr>
            <p:cNvSpPr/>
            <p:nvPr/>
          </p:nvSpPr>
          <p:spPr>
            <a:xfrm>
              <a:off x="221380" y="4410154"/>
              <a:ext cx="308008" cy="32723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2" name="Elipse 21">
              <a:extLst>
                <a:ext uri="{FF2B5EF4-FFF2-40B4-BE49-F238E27FC236}">
                  <a16:creationId xmlns:a16="http://schemas.microsoft.com/office/drawing/2014/main" id="{48108FBA-2980-43CE-8EA2-C777093A28AA}"/>
                </a:ext>
              </a:extLst>
            </p:cNvPr>
            <p:cNvSpPr/>
            <p:nvPr/>
          </p:nvSpPr>
          <p:spPr>
            <a:xfrm>
              <a:off x="778443" y="4410154"/>
              <a:ext cx="308008" cy="32723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3" name="Elipse 22">
              <a:extLst>
                <a:ext uri="{FF2B5EF4-FFF2-40B4-BE49-F238E27FC236}">
                  <a16:creationId xmlns:a16="http://schemas.microsoft.com/office/drawing/2014/main" id="{5F0F36AB-E1BC-497B-AD31-92861C44B315}"/>
                </a:ext>
              </a:extLst>
            </p:cNvPr>
            <p:cNvSpPr/>
            <p:nvPr/>
          </p:nvSpPr>
          <p:spPr>
            <a:xfrm>
              <a:off x="1995841" y="4410154"/>
              <a:ext cx="308008" cy="32723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4" name="Elipse 23">
              <a:extLst>
                <a:ext uri="{FF2B5EF4-FFF2-40B4-BE49-F238E27FC236}">
                  <a16:creationId xmlns:a16="http://schemas.microsoft.com/office/drawing/2014/main" id="{A44D8CDC-47DB-4D49-957B-FF161B04EF5F}"/>
                </a:ext>
              </a:extLst>
            </p:cNvPr>
            <p:cNvSpPr/>
            <p:nvPr/>
          </p:nvSpPr>
          <p:spPr>
            <a:xfrm>
              <a:off x="2656088" y="4410154"/>
              <a:ext cx="308008" cy="32723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5" name="Elipse 24">
              <a:extLst>
                <a:ext uri="{FF2B5EF4-FFF2-40B4-BE49-F238E27FC236}">
                  <a16:creationId xmlns:a16="http://schemas.microsoft.com/office/drawing/2014/main" id="{C6562C60-61A1-4B65-8E93-B51205A78DA5}"/>
                </a:ext>
              </a:extLst>
            </p:cNvPr>
            <p:cNvSpPr/>
            <p:nvPr/>
          </p:nvSpPr>
          <p:spPr>
            <a:xfrm>
              <a:off x="3310047" y="4410154"/>
              <a:ext cx="308008" cy="32723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6" name="Elipse 25">
              <a:extLst>
                <a:ext uri="{FF2B5EF4-FFF2-40B4-BE49-F238E27FC236}">
                  <a16:creationId xmlns:a16="http://schemas.microsoft.com/office/drawing/2014/main" id="{70327385-A56D-4C73-9C18-25839BFAA3E1}"/>
                </a:ext>
              </a:extLst>
            </p:cNvPr>
            <p:cNvSpPr/>
            <p:nvPr/>
          </p:nvSpPr>
          <p:spPr>
            <a:xfrm>
              <a:off x="4031383" y="4410154"/>
              <a:ext cx="308008" cy="32723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7" name="Elipse 26">
              <a:extLst>
                <a:ext uri="{FF2B5EF4-FFF2-40B4-BE49-F238E27FC236}">
                  <a16:creationId xmlns:a16="http://schemas.microsoft.com/office/drawing/2014/main" id="{FCD18AC4-6821-4D39-9C0F-439E57762F08}"/>
                </a:ext>
              </a:extLst>
            </p:cNvPr>
            <p:cNvSpPr/>
            <p:nvPr/>
          </p:nvSpPr>
          <p:spPr>
            <a:xfrm>
              <a:off x="1316974" y="4410154"/>
              <a:ext cx="308008" cy="32723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8" name="Flecha: hacia abajo 27">
              <a:extLst>
                <a:ext uri="{FF2B5EF4-FFF2-40B4-BE49-F238E27FC236}">
                  <a16:creationId xmlns:a16="http://schemas.microsoft.com/office/drawing/2014/main" id="{14DE1B9E-8574-4625-8632-7DF8FEF9EF11}"/>
                </a:ext>
              </a:extLst>
            </p:cNvPr>
            <p:cNvSpPr/>
            <p:nvPr/>
          </p:nvSpPr>
          <p:spPr>
            <a:xfrm rot="10800000">
              <a:off x="2115871" y="4884590"/>
              <a:ext cx="457484" cy="536907"/>
            </a:xfrm>
            <a:prstGeom prst="downArrow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9" name="CuadroTexto 28">
              <a:extLst>
                <a:ext uri="{FF2B5EF4-FFF2-40B4-BE49-F238E27FC236}">
                  <a16:creationId xmlns:a16="http://schemas.microsoft.com/office/drawing/2014/main" id="{BC1F19D8-EBCB-4D28-B38E-B84D9106C7AE}"/>
                </a:ext>
              </a:extLst>
            </p:cNvPr>
            <p:cNvSpPr txBox="1"/>
            <p:nvPr/>
          </p:nvSpPr>
          <p:spPr>
            <a:xfrm>
              <a:off x="1481271" y="5389481"/>
              <a:ext cx="170559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ES" sz="2800" dirty="0">
                  <a:latin typeface="Corbel" panose="020B0503020204020204" pitchFamily="34" charset="0"/>
                </a:rPr>
                <a:t>True </a:t>
              </a:r>
              <a:r>
                <a:rPr lang="es-ES" sz="2800" dirty="0" err="1">
                  <a:latin typeface="Corbel" panose="020B0503020204020204" pitchFamily="34" charset="0"/>
                </a:rPr>
                <a:t>value</a:t>
              </a:r>
              <a:endParaRPr lang="es-ES" sz="2800" dirty="0">
                <a:latin typeface="Corbel" panose="020B0503020204020204" pitchFamily="34" charset="0"/>
              </a:endParaRPr>
            </a:p>
          </p:txBody>
        </p:sp>
        <p:sp>
          <p:nvSpPr>
            <p:cNvPr id="30" name="CuadroTexto 29">
              <a:extLst>
                <a:ext uri="{FF2B5EF4-FFF2-40B4-BE49-F238E27FC236}">
                  <a16:creationId xmlns:a16="http://schemas.microsoft.com/office/drawing/2014/main" id="{CC3586A3-8856-4276-B306-009FBB386C88}"/>
                </a:ext>
              </a:extLst>
            </p:cNvPr>
            <p:cNvSpPr txBox="1"/>
            <p:nvPr/>
          </p:nvSpPr>
          <p:spPr>
            <a:xfrm>
              <a:off x="800100" y="5920682"/>
              <a:ext cx="3317147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2800" b="1">
                  <a:solidFill>
                    <a:srgbClr val="0070C0"/>
                  </a:solidFill>
                  <a:latin typeface="Corbel" panose="020B0503020204020204" pitchFamily="34" charset="0"/>
                </a:defRPr>
              </a:lvl1pPr>
            </a:lstStyle>
            <a:p>
              <a:r>
                <a:rPr lang="es-ES" dirty="0"/>
                <a:t>Small </a:t>
              </a:r>
              <a:r>
                <a:rPr lang="es-ES" dirty="0" err="1"/>
                <a:t>bias</a:t>
              </a:r>
              <a:r>
                <a:rPr lang="es-ES" dirty="0"/>
                <a:t> and </a:t>
              </a:r>
              <a:r>
                <a:rPr lang="es-ES" dirty="0" err="1"/>
                <a:t>large</a:t>
              </a:r>
              <a:r>
                <a:rPr lang="es-ES" dirty="0"/>
                <a:t> </a:t>
              </a:r>
              <a:r>
                <a:rPr lang="es-ES" dirty="0" err="1"/>
                <a:t>uncertainty</a:t>
              </a:r>
              <a:endParaRPr lang="es-ES" dirty="0"/>
            </a:p>
          </p:txBody>
        </p:sp>
      </p:grpSp>
      <p:grpSp>
        <p:nvGrpSpPr>
          <p:cNvPr id="60" name="Grupo 59">
            <a:extLst>
              <a:ext uri="{FF2B5EF4-FFF2-40B4-BE49-F238E27FC236}">
                <a16:creationId xmlns:a16="http://schemas.microsoft.com/office/drawing/2014/main" id="{35AB2349-58CA-4B43-966D-17AF95E4E516}"/>
              </a:ext>
            </a:extLst>
          </p:cNvPr>
          <p:cNvGrpSpPr/>
          <p:nvPr/>
        </p:nvGrpSpPr>
        <p:grpSpPr>
          <a:xfrm>
            <a:off x="4938072" y="4410154"/>
            <a:ext cx="4881931" cy="2004790"/>
            <a:chOff x="4938072" y="4410154"/>
            <a:chExt cx="4881931" cy="2004790"/>
          </a:xfrm>
        </p:grpSpPr>
        <p:cxnSp>
          <p:nvCxnSpPr>
            <p:cNvPr id="44" name="Conector recto 43">
              <a:extLst>
                <a:ext uri="{FF2B5EF4-FFF2-40B4-BE49-F238E27FC236}">
                  <a16:creationId xmlns:a16="http://schemas.microsoft.com/office/drawing/2014/main" id="{7B3B207F-EA9C-44E2-B424-419249E585D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283892" y="4570897"/>
              <a:ext cx="4536111" cy="2872"/>
            </a:xfrm>
            <a:prstGeom prst="line">
              <a:avLst/>
            </a:prstGeom>
            <a:ln w="76200">
              <a:solidFill>
                <a:srgbClr val="0070C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5" name="Elipse 44">
              <a:extLst>
                <a:ext uri="{FF2B5EF4-FFF2-40B4-BE49-F238E27FC236}">
                  <a16:creationId xmlns:a16="http://schemas.microsoft.com/office/drawing/2014/main" id="{F4224D14-CDA5-4317-B274-4A916B22B02E}"/>
                </a:ext>
              </a:extLst>
            </p:cNvPr>
            <p:cNvSpPr/>
            <p:nvPr/>
          </p:nvSpPr>
          <p:spPr>
            <a:xfrm>
              <a:off x="5315379" y="4410154"/>
              <a:ext cx="308008" cy="32723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6" name="Elipse 45">
              <a:extLst>
                <a:ext uri="{FF2B5EF4-FFF2-40B4-BE49-F238E27FC236}">
                  <a16:creationId xmlns:a16="http://schemas.microsoft.com/office/drawing/2014/main" id="{3036DD2F-1323-44A2-8390-475C5D33A87E}"/>
                </a:ext>
              </a:extLst>
            </p:cNvPr>
            <p:cNvSpPr/>
            <p:nvPr/>
          </p:nvSpPr>
          <p:spPr>
            <a:xfrm>
              <a:off x="5872442" y="4410154"/>
              <a:ext cx="308008" cy="32723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7" name="Elipse 46">
              <a:extLst>
                <a:ext uri="{FF2B5EF4-FFF2-40B4-BE49-F238E27FC236}">
                  <a16:creationId xmlns:a16="http://schemas.microsoft.com/office/drawing/2014/main" id="{BEFC93C6-FCB6-43A8-882B-846231B8F9E1}"/>
                </a:ext>
              </a:extLst>
            </p:cNvPr>
            <p:cNvSpPr/>
            <p:nvPr/>
          </p:nvSpPr>
          <p:spPr>
            <a:xfrm>
              <a:off x="7089840" y="4410154"/>
              <a:ext cx="308008" cy="32723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8" name="Elipse 47">
              <a:extLst>
                <a:ext uri="{FF2B5EF4-FFF2-40B4-BE49-F238E27FC236}">
                  <a16:creationId xmlns:a16="http://schemas.microsoft.com/office/drawing/2014/main" id="{825AFE96-E7AC-40C5-9746-45301A3D34F9}"/>
                </a:ext>
              </a:extLst>
            </p:cNvPr>
            <p:cNvSpPr/>
            <p:nvPr/>
          </p:nvSpPr>
          <p:spPr>
            <a:xfrm>
              <a:off x="7750087" y="4410154"/>
              <a:ext cx="308008" cy="32723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9" name="Elipse 48">
              <a:extLst>
                <a:ext uri="{FF2B5EF4-FFF2-40B4-BE49-F238E27FC236}">
                  <a16:creationId xmlns:a16="http://schemas.microsoft.com/office/drawing/2014/main" id="{87486E3D-D5A1-493F-87A9-30973F2CCF38}"/>
                </a:ext>
              </a:extLst>
            </p:cNvPr>
            <p:cNvSpPr/>
            <p:nvPr/>
          </p:nvSpPr>
          <p:spPr>
            <a:xfrm>
              <a:off x="8404046" y="4410154"/>
              <a:ext cx="308008" cy="32723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50" name="Elipse 49">
              <a:extLst>
                <a:ext uri="{FF2B5EF4-FFF2-40B4-BE49-F238E27FC236}">
                  <a16:creationId xmlns:a16="http://schemas.microsoft.com/office/drawing/2014/main" id="{AF624442-0025-440E-B2C0-23E995E1FF09}"/>
                </a:ext>
              </a:extLst>
            </p:cNvPr>
            <p:cNvSpPr/>
            <p:nvPr/>
          </p:nvSpPr>
          <p:spPr>
            <a:xfrm>
              <a:off x="9125382" y="4410154"/>
              <a:ext cx="308008" cy="32723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51" name="Elipse 50">
              <a:extLst>
                <a:ext uri="{FF2B5EF4-FFF2-40B4-BE49-F238E27FC236}">
                  <a16:creationId xmlns:a16="http://schemas.microsoft.com/office/drawing/2014/main" id="{17C7E75B-113D-43E3-BA47-E080364BD29B}"/>
                </a:ext>
              </a:extLst>
            </p:cNvPr>
            <p:cNvSpPr/>
            <p:nvPr/>
          </p:nvSpPr>
          <p:spPr>
            <a:xfrm>
              <a:off x="6410973" y="4410154"/>
              <a:ext cx="308008" cy="32723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52" name="Flecha: hacia abajo 51">
              <a:extLst>
                <a:ext uri="{FF2B5EF4-FFF2-40B4-BE49-F238E27FC236}">
                  <a16:creationId xmlns:a16="http://schemas.microsoft.com/office/drawing/2014/main" id="{3EEC772D-0AE8-4B07-A982-E071E4D0521D}"/>
                </a:ext>
              </a:extLst>
            </p:cNvPr>
            <p:cNvSpPr/>
            <p:nvPr/>
          </p:nvSpPr>
          <p:spPr>
            <a:xfrm rot="10800000">
              <a:off x="5572672" y="4881718"/>
              <a:ext cx="457484" cy="536907"/>
            </a:xfrm>
            <a:prstGeom prst="downArrow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53" name="CuadroTexto 52">
              <a:extLst>
                <a:ext uri="{FF2B5EF4-FFF2-40B4-BE49-F238E27FC236}">
                  <a16:creationId xmlns:a16="http://schemas.microsoft.com/office/drawing/2014/main" id="{FC92DB27-F6A8-445B-B969-858F114F337E}"/>
                </a:ext>
              </a:extLst>
            </p:cNvPr>
            <p:cNvSpPr txBox="1"/>
            <p:nvPr/>
          </p:nvSpPr>
          <p:spPr>
            <a:xfrm>
              <a:off x="4938072" y="5386609"/>
              <a:ext cx="170559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ES" sz="2800" dirty="0">
                  <a:latin typeface="Corbel" panose="020B0503020204020204" pitchFamily="34" charset="0"/>
                </a:rPr>
                <a:t>True </a:t>
              </a:r>
              <a:r>
                <a:rPr lang="es-ES" sz="2800" dirty="0" err="1">
                  <a:latin typeface="Corbel" panose="020B0503020204020204" pitchFamily="34" charset="0"/>
                </a:rPr>
                <a:t>value</a:t>
              </a:r>
              <a:endParaRPr lang="es-ES" sz="2800" dirty="0">
                <a:latin typeface="Corbel" panose="020B0503020204020204" pitchFamily="34" charset="0"/>
              </a:endParaRPr>
            </a:p>
          </p:txBody>
        </p:sp>
        <p:sp>
          <p:nvSpPr>
            <p:cNvPr id="54" name="CuadroTexto 53">
              <a:extLst>
                <a:ext uri="{FF2B5EF4-FFF2-40B4-BE49-F238E27FC236}">
                  <a16:creationId xmlns:a16="http://schemas.microsoft.com/office/drawing/2014/main" id="{77935A69-1708-48FB-8D14-65C84BD02B73}"/>
                </a:ext>
              </a:extLst>
            </p:cNvPr>
            <p:cNvSpPr txBox="1"/>
            <p:nvPr/>
          </p:nvSpPr>
          <p:spPr>
            <a:xfrm>
              <a:off x="4975788" y="5891724"/>
              <a:ext cx="453611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2800" b="1">
                  <a:solidFill>
                    <a:srgbClr val="0070C0"/>
                  </a:solidFill>
                  <a:latin typeface="Corbel" panose="020B0503020204020204" pitchFamily="34" charset="0"/>
                </a:defRPr>
              </a:lvl1pPr>
            </a:lstStyle>
            <a:p>
              <a:r>
                <a:rPr lang="es-ES" dirty="0" err="1"/>
                <a:t>Large</a:t>
              </a:r>
              <a:r>
                <a:rPr lang="es-ES" dirty="0"/>
                <a:t> </a:t>
              </a:r>
              <a:r>
                <a:rPr lang="es-ES" dirty="0" err="1"/>
                <a:t>bias</a:t>
              </a:r>
              <a:r>
                <a:rPr lang="es-ES" dirty="0"/>
                <a:t> and </a:t>
              </a:r>
              <a:r>
                <a:rPr lang="es-ES" dirty="0" err="1"/>
                <a:t>uncertainty</a:t>
              </a:r>
              <a:endParaRPr lang="es-ES" dirty="0"/>
            </a:p>
          </p:txBody>
        </p:sp>
      </p:grpSp>
      <p:grpSp>
        <p:nvGrpSpPr>
          <p:cNvPr id="57" name="Grupo 56">
            <a:extLst>
              <a:ext uri="{FF2B5EF4-FFF2-40B4-BE49-F238E27FC236}">
                <a16:creationId xmlns:a16="http://schemas.microsoft.com/office/drawing/2014/main" id="{5FA72079-D237-4602-8390-DAA06D227415}"/>
              </a:ext>
            </a:extLst>
          </p:cNvPr>
          <p:cNvGrpSpPr/>
          <p:nvPr/>
        </p:nvGrpSpPr>
        <p:grpSpPr>
          <a:xfrm>
            <a:off x="189893" y="1827414"/>
            <a:ext cx="4288353" cy="1930643"/>
            <a:chOff x="189893" y="1827414"/>
            <a:chExt cx="4288353" cy="1930643"/>
          </a:xfrm>
        </p:grpSpPr>
        <p:cxnSp>
          <p:nvCxnSpPr>
            <p:cNvPr id="4" name="Conector recto 3">
              <a:extLst>
                <a:ext uri="{FF2B5EF4-FFF2-40B4-BE49-F238E27FC236}">
                  <a16:creationId xmlns:a16="http://schemas.microsoft.com/office/drawing/2014/main" id="{7D19274C-7F44-4ADE-AAC6-BC9AA37E97EA}"/>
                </a:ext>
              </a:extLst>
            </p:cNvPr>
            <p:cNvCxnSpPr>
              <a:cxnSpLocks/>
            </p:cNvCxnSpPr>
            <p:nvPr/>
          </p:nvCxnSpPr>
          <p:spPr>
            <a:xfrm>
              <a:off x="800100" y="1993900"/>
              <a:ext cx="3009900" cy="0"/>
            </a:xfrm>
            <a:prstGeom prst="line">
              <a:avLst/>
            </a:prstGeom>
            <a:ln w="76200">
              <a:solidFill>
                <a:srgbClr val="0070C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Elipse 9">
              <a:extLst>
                <a:ext uri="{FF2B5EF4-FFF2-40B4-BE49-F238E27FC236}">
                  <a16:creationId xmlns:a16="http://schemas.microsoft.com/office/drawing/2014/main" id="{3E633697-FAB1-46FC-BADD-00147A44D163}"/>
                </a:ext>
              </a:extLst>
            </p:cNvPr>
            <p:cNvSpPr/>
            <p:nvPr/>
          </p:nvSpPr>
          <p:spPr>
            <a:xfrm>
              <a:off x="1241660" y="1827414"/>
              <a:ext cx="308008" cy="32723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1" name="Elipse 10">
              <a:extLst>
                <a:ext uri="{FF2B5EF4-FFF2-40B4-BE49-F238E27FC236}">
                  <a16:creationId xmlns:a16="http://schemas.microsoft.com/office/drawing/2014/main" id="{C4753DDD-7F7E-4161-B00E-AE36DE484D55}"/>
                </a:ext>
              </a:extLst>
            </p:cNvPr>
            <p:cNvSpPr/>
            <p:nvPr/>
          </p:nvSpPr>
          <p:spPr>
            <a:xfrm>
              <a:off x="1683220" y="1827414"/>
              <a:ext cx="308008" cy="32723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D233DA1F-B759-4AC7-A70B-95A897E639C9}"/>
                </a:ext>
              </a:extLst>
            </p:cNvPr>
            <p:cNvSpPr/>
            <p:nvPr/>
          </p:nvSpPr>
          <p:spPr>
            <a:xfrm>
              <a:off x="2265347" y="1827414"/>
              <a:ext cx="308008" cy="32723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87625676-DB99-4693-ACDB-AF6080331EFC}"/>
                </a:ext>
              </a:extLst>
            </p:cNvPr>
            <p:cNvSpPr/>
            <p:nvPr/>
          </p:nvSpPr>
          <p:spPr>
            <a:xfrm>
              <a:off x="2656088" y="1827414"/>
              <a:ext cx="308008" cy="32723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" name="Elipse 13">
              <a:extLst>
                <a:ext uri="{FF2B5EF4-FFF2-40B4-BE49-F238E27FC236}">
                  <a16:creationId xmlns:a16="http://schemas.microsoft.com/office/drawing/2014/main" id="{D1C24D3A-B60F-40B7-A446-2D7DBD7997B7}"/>
                </a:ext>
              </a:extLst>
            </p:cNvPr>
            <p:cNvSpPr/>
            <p:nvPr/>
          </p:nvSpPr>
          <p:spPr>
            <a:xfrm>
              <a:off x="3079040" y="1827414"/>
              <a:ext cx="308008" cy="32723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Elipse 14">
              <a:extLst>
                <a:ext uri="{FF2B5EF4-FFF2-40B4-BE49-F238E27FC236}">
                  <a16:creationId xmlns:a16="http://schemas.microsoft.com/office/drawing/2014/main" id="{4C2DCF7D-C771-472B-B635-726D5501F454}"/>
                </a:ext>
              </a:extLst>
            </p:cNvPr>
            <p:cNvSpPr/>
            <p:nvPr/>
          </p:nvSpPr>
          <p:spPr>
            <a:xfrm>
              <a:off x="3347988" y="1827414"/>
              <a:ext cx="308008" cy="32723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6" name="Elipse 15">
              <a:extLst>
                <a:ext uri="{FF2B5EF4-FFF2-40B4-BE49-F238E27FC236}">
                  <a16:creationId xmlns:a16="http://schemas.microsoft.com/office/drawing/2014/main" id="{BCEABD68-31F7-4AE1-9676-8E691B759C20}"/>
                </a:ext>
              </a:extLst>
            </p:cNvPr>
            <p:cNvSpPr/>
            <p:nvPr/>
          </p:nvSpPr>
          <p:spPr>
            <a:xfrm>
              <a:off x="1961867" y="1827414"/>
              <a:ext cx="308008" cy="32723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7" name="Flecha: hacia abajo 16">
              <a:extLst>
                <a:ext uri="{FF2B5EF4-FFF2-40B4-BE49-F238E27FC236}">
                  <a16:creationId xmlns:a16="http://schemas.microsoft.com/office/drawing/2014/main" id="{4601E108-595A-4EC6-BC55-0AE9F52363AE}"/>
                </a:ext>
              </a:extLst>
            </p:cNvPr>
            <p:cNvSpPr/>
            <p:nvPr/>
          </p:nvSpPr>
          <p:spPr>
            <a:xfrm rot="10800000">
              <a:off x="2115871" y="2301850"/>
              <a:ext cx="457484" cy="536907"/>
            </a:xfrm>
            <a:prstGeom prst="downArrow">
              <a:avLst/>
            </a:prstGeom>
            <a:solidFill>
              <a:schemeClr val="accent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B2685AD0-75B5-41FF-A18C-58F0FEE10F3A}"/>
                </a:ext>
              </a:extLst>
            </p:cNvPr>
            <p:cNvSpPr txBox="1"/>
            <p:nvPr/>
          </p:nvSpPr>
          <p:spPr>
            <a:xfrm>
              <a:off x="1481271" y="2806741"/>
              <a:ext cx="170559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ES" sz="2800" dirty="0">
                  <a:latin typeface="Corbel" panose="020B0503020204020204" pitchFamily="34" charset="0"/>
                </a:rPr>
                <a:t>True </a:t>
              </a:r>
              <a:r>
                <a:rPr lang="es-ES" sz="2800" dirty="0" err="1">
                  <a:latin typeface="Corbel" panose="020B0503020204020204" pitchFamily="34" charset="0"/>
                </a:rPr>
                <a:t>value</a:t>
              </a:r>
              <a:endParaRPr lang="es-ES" sz="2800" dirty="0">
                <a:latin typeface="Corbel" panose="020B0503020204020204" pitchFamily="34" charset="0"/>
              </a:endParaRPr>
            </a:p>
          </p:txBody>
        </p:sp>
        <p:sp>
          <p:nvSpPr>
            <p:cNvPr id="19" name="CuadroTexto 18">
              <a:extLst>
                <a:ext uri="{FF2B5EF4-FFF2-40B4-BE49-F238E27FC236}">
                  <a16:creationId xmlns:a16="http://schemas.microsoft.com/office/drawing/2014/main" id="{F6030C1F-63A7-4662-95AB-5412A6EF2FD2}"/>
                </a:ext>
              </a:extLst>
            </p:cNvPr>
            <p:cNvSpPr txBox="1"/>
            <p:nvPr/>
          </p:nvSpPr>
          <p:spPr>
            <a:xfrm>
              <a:off x="189893" y="3234837"/>
              <a:ext cx="428835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algn="ctr">
                <a:defRPr sz="2800" b="1">
                  <a:solidFill>
                    <a:srgbClr val="0070C0"/>
                  </a:solidFill>
                  <a:latin typeface="Corbel" panose="020B0503020204020204" pitchFamily="34" charset="0"/>
                </a:defRPr>
              </a:lvl1pPr>
            </a:lstStyle>
            <a:p>
              <a:r>
                <a:rPr lang="es-ES" dirty="0"/>
                <a:t>Small </a:t>
              </a:r>
              <a:r>
                <a:rPr lang="es-ES" dirty="0" err="1"/>
                <a:t>bias</a:t>
              </a:r>
              <a:r>
                <a:rPr lang="es-ES" dirty="0"/>
                <a:t> and </a:t>
              </a:r>
              <a:r>
                <a:rPr lang="es-ES" dirty="0" err="1"/>
                <a:t>uncertainty</a:t>
              </a:r>
              <a:endParaRPr lang="es-ES" dirty="0"/>
            </a:p>
          </p:txBody>
        </p:sp>
        <p:sp>
          <p:nvSpPr>
            <p:cNvPr id="55" name="Flecha: hacia abajo 54">
              <a:extLst>
                <a:ext uri="{FF2B5EF4-FFF2-40B4-BE49-F238E27FC236}">
                  <a16:creationId xmlns:a16="http://schemas.microsoft.com/office/drawing/2014/main" id="{3B9CB39F-6616-43C5-BA5C-4D7FD2133AE1}"/>
                </a:ext>
              </a:extLst>
            </p:cNvPr>
            <p:cNvSpPr/>
            <p:nvPr/>
          </p:nvSpPr>
          <p:spPr>
            <a:xfrm rot="10800000">
              <a:off x="2115871" y="2292610"/>
              <a:ext cx="457484" cy="536907"/>
            </a:xfrm>
            <a:prstGeom prst="downArrow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58" name="Grupo 57">
            <a:extLst>
              <a:ext uri="{FF2B5EF4-FFF2-40B4-BE49-F238E27FC236}">
                <a16:creationId xmlns:a16="http://schemas.microsoft.com/office/drawing/2014/main" id="{FE89ED41-0FBF-43CA-B016-69B6BB2E14DF}"/>
              </a:ext>
            </a:extLst>
          </p:cNvPr>
          <p:cNvGrpSpPr/>
          <p:nvPr/>
        </p:nvGrpSpPr>
        <p:grpSpPr>
          <a:xfrm>
            <a:off x="5653751" y="1827414"/>
            <a:ext cx="3250248" cy="2351109"/>
            <a:chOff x="5653751" y="1827414"/>
            <a:chExt cx="3250248" cy="2351109"/>
          </a:xfrm>
        </p:grpSpPr>
        <p:cxnSp>
          <p:nvCxnSpPr>
            <p:cNvPr id="33" name="Conector recto 32">
              <a:extLst>
                <a:ext uri="{FF2B5EF4-FFF2-40B4-BE49-F238E27FC236}">
                  <a16:creationId xmlns:a16="http://schemas.microsoft.com/office/drawing/2014/main" id="{1D9AB40D-66B9-4ABB-B3BD-245724E169CE}"/>
                </a:ext>
              </a:extLst>
            </p:cNvPr>
            <p:cNvCxnSpPr>
              <a:cxnSpLocks/>
            </p:cNvCxnSpPr>
            <p:nvPr/>
          </p:nvCxnSpPr>
          <p:spPr>
            <a:xfrm>
              <a:off x="5894099" y="1993900"/>
              <a:ext cx="3009900" cy="0"/>
            </a:xfrm>
            <a:prstGeom prst="line">
              <a:avLst/>
            </a:prstGeom>
            <a:ln w="76200">
              <a:solidFill>
                <a:srgbClr val="0070C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4" name="Elipse 33">
              <a:extLst>
                <a:ext uri="{FF2B5EF4-FFF2-40B4-BE49-F238E27FC236}">
                  <a16:creationId xmlns:a16="http://schemas.microsoft.com/office/drawing/2014/main" id="{14268F77-BC79-4887-8B7D-F198FAE2874D}"/>
                </a:ext>
              </a:extLst>
            </p:cNvPr>
            <p:cNvSpPr/>
            <p:nvPr/>
          </p:nvSpPr>
          <p:spPr>
            <a:xfrm>
              <a:off x="6335659" y="1827414"/>
              <a:ext cx="308008" cy="32723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5" name="Elipse 34">
              <a:extLst>
                <a:ext uri="{FF2B5EF4-FFF2-40B4-BE49-F238E27FC236}">
                  <a16:creationId xmlns:a16="http://schemas.microsoft.com/office/drawing/2014/main" id="{D79B20C9-AF75-43E1-A778-BA326184561B}"/>
                </a:ext>
              </a:extLst>
            </p:cNvPr>
            <p:cNvSpPr/>
            <p:nvPr/>
          </p:nvSpPr>
          <p:spPr>
            <a:xfrm>
              <a:off x="6777219" y="1827414"/>
              <a:ext cx="308008" cy="32723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6" name="Elipse 35">
              <a:extLst>
                <a:ext uri="{FF2B5EF4-FFF2-40B4-BE49-F238E27FC236}">
                  <a16:creationId xmlns:a16="http://schemas.microsoft.com/office/drawing/2014/main" id="{8CC0BA90-95C8-451B-A70C-C3EFFE59C0F1}"/>
                </a:ext>
              </a:extLst>
            </p:cNvPr>
            <p:cNvSpPr/>
            <p:nvPr/>
          </p:nvSpPr>
          <p:spPr>
            <a:xfrm>
              <a:off x="7359346" y="1827414"/>
              <a:ext cx="308008" cy="32723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7" name="Elipse 36">
              <a:extLst>
                <a:ext uri="{FF2B5EF4-FFF2-40B4-BE49-F238E27FC236}">
                  <a16:creationId xmlns:a16="http://schemas.microsoft.com/office/drawing/2014/main" id="{4A060660-72DF-474F-A812-8621E6A32398}"/>
                </a:ext>
              </a:extLst>
            </p:cNvPr>
            <p:cNvSpPr/>
            <p:nvPr/>
          </p:nvSpPr>
          <p:spPr>
            <a:xfrm>
              <a:off x="7750087" y="1827414"/>
              <a:ext cx="308008" cy="32723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8" name="Elipse 37">
              <a:extLst>
                <a:ext uri="{FF2B5EF4-FFF2-40B4-BE49-F238E27FC236}">
                  <a16:creationId xmlns:a16="http://schemas.microsoft.com/office/drawing/2014/main" id="{F9B130DD-5658-4D85-914E-547D88DBB75A}"/>
                </a:ext>
              </a:extLst>
            </p:cNvPr>
            <p:cNvSpPr/>
            <p:nvPr/>
          </p:nvSpPr>
          <p:spPr>
            <a:xfrm>
              <a:off x="8173039" y="1827414"/>
              <a:ext cx="308008" cy="32723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9" name="Elipse 38">
              <a:extLst>
                <a:ext uri="{FF2B5EF4-FFF2-40B4-BE49-F238E27FC236}">
                  <a16:creationId xmlns:a16="http://schemas.microsoft.com/office/drawing/2014/main" id="{D7A6C595-8C51-4D6B-A4D0-A2E8DAF0D128}"/>
                </a:ext>
              </a:extLst>
            </p:cNvPr>
            <p:cNvSpPr/>
            <p:nvPr/>
          </p:nvSpPr>
          <p:spPr>
            <a:xfrm>
              <a:off x="8441987" y="1827414"/>
              <a:ext cx="308008" cy="32723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0" name="Elipse 39">
              <a:extLst>
                <a:ext uri="{FF2B5EF4-FFF2-40B4-BE49-F238E27FC236}">
                  <a16:creationId xmlns:a16="http://schemas.microsoft.com/office/drawing/2014/main" id="{7E642F72-A619-4C75-9E99-B605E6EFC2CC}"/>
                </a:ext>
              </a:extLst>
            </p:cNvPr>
            <p:cNvSpPr/>
            <p:nvPr/>
          </p:nvSpPr>
          <p:spPr>
            <a:xfrm>
              <a:off x="7055866" y="1827414"/>
              <a:ext cx="308008" cy="32723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2" name="CuadroTexto 41">
              <a:extLst>
                <a:ext uri="{FF2B5EF4-FFF2-40B4-BE49-F238E27FC236}">
                  <a16:creationId xmlns:a16="http://schemas.microsoft.com/office/drawing/2014/main" id="{9FA3513D-4F08-4E76-A25D-12D7D2963B16}"/>
                </a:ext>
              </a:extLst>
            </p:cNvPr>
            <p:cNvSpPr txBox="1"/>
            <p:nvPr/>
          </p:nvSpPr>
          <p:spPr>
            <a:xfrm>
              <a:off x="5653751" y="2743634"/>
              <a:ext cx="170559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ES" sz="2800" dirty="0">
                  <a:latin typeface="Corbel" panose="020B0503020204020204" pitchFamily="34" charset="0"/>
                </a:rPr>
                <a:t>True </a:t>
              </a:r>
              <a:r>
                <a:rPr lang="es-ES" sz="2800" dirty="0" err="1">
                  <a:latin typeface="Corbel" panose="020B0503020204020204" pitchFamily="34" charset="0"/>
                </a:rPr>
                <a:t>value</a:t>
              </a:r>
              <a:endParaRPr lang="es-ES" sz="2800" dirty="0">
                <a:latin typeface="Corbel" panose="020B0503020204020204" pitchFamily="34" charset="0"/>
              </a:endParaRPr>
            </a:p>
          </p:txBody>
        </p:sp>
        <p:sp>
          <p:nvSpPr>
            <p:cNvPr id="43" name="CuadroTexto 42">
              <a:extLst>
                <a:ext uri="{FF2B5EF4-FFF2-40B4-BE49-F238E27FC236}">
                  <a16:creationId xmlns:a16="http://schemas.microsoft.com/office/drawing/2014/main" id="{EE71B1C5-CF24-4D4B-962C-B15AF9439E77}"/>
                </a:ext>
              </a:extLst>
            </p:cNvPr>
            <p:cNvSpPr txBox="1"/>
            <p:nvPr/>
          </p:nvSpPr>
          <p:spPr>
            <a:xfrm>
              <a:off x="5653751" y="3224416"/>
              <a:ext cx="3188577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2800" b="1">
                  <a:solidFill>
                    <a:srgbClr val="0070C0"/>
                  </a:solidFill>
                  <a:latin typeface="Corbel" panose="020B0503020204020204" pitchFamily="34" charset="0"/>
                </a:defRPr>
              </a:lvl1pPr>
            </a:lstStyle>
            <a:p>
              <a:r>
                <a:rPr lang="es-ES" dirty="0" err="1"/>
                <a:t>Large</a:t>
              </a:r>
              <a:r>
                <a:rPr lang="es-ES" dirty="0"/>
                <a:t> </a:t>
              </a:r>
              <a:r>
                <a:rPr lang="es-ES" dirty="0" err="1"/>
                <a:t>bias</a:t>
              </a:r>
              <a:r>
                <a:rPr lang="es-ES" dirty="0"/>
                <a:t> and </a:t>
              </a:r>
              <a:r>
                <a:rPr lang="es-ES" dirty="0" err="1"/>
                <a:t>small</a:t>
              </a:r>
              <a:r>
                <a:rPr lang="es-ES" dirty="0"/>
                <a:t> </a:t>
              </a:r>
              <a:r>
                <a:rPr lang="es-ES" dirty="0" err="1"/>
                <a:t>uncertainty</a:t>
              </a:r>
              <a:endParaRPr lang="es-ES" dirty="0"/>
            </a:p>
          </p:txBody>
        </p:sp>
        <p:sp>
          <p:nvSpPr>
            <p:cNvPr id="56" name="Flecha: hacia abajo 55">
              <a:extLst>
                <a:ext uri="{FF2B5EF4-FFF2-40B4-BE49-F238E27FC236}">
                  <a16:creationId xmlns:a16="http://schemas.microsoft.com/office/drawing/2014/main" id="{892F3B34-B77F-4A09-980C-10F09F4A3901}"/>
                </a:ext>
              </a:extLst>
            </p:cNvPr>
            <p:cNvSpPr/>
            <p:nvPr/>
          </p:nvSpPr>
          <p:spPr>
            <a:xfrm rot="10800000">
              <a:off x="6288351" y="2229503"/>
              <a:ext cx="457484" cy="536907"/>
            </a:xfrm>
            <a:prstGeom prst="downArrow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</p:spTree>
    <p:extLst>
      <p:ext uri="{BB962C8B-B14F-4D97-AF65-F5344CB8AC3E}">
        <p14:creationId xmlns:p14="http://schemas.microsoft.com/office/powerpoint/2010/main" val="41783531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36AAD53-5FC7-4F4B-9FDC-28B78BB689D8}"/>
              </a:ext>
            </a:extLst>
          </p:cNvPr>
          <p:cNvCxnSpPr>
            <a:cxnSpLocks/>
          </p:cNvCxnSpPr>
          <p:nvPr/>
        </p:nvCxnSpPr>
        <p:spPr>
          <a:xfrm>
            <a:off x="0" y="1939871"/>
            <a:ext cx="12192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Text Box 22">
            <a:extLst>
              <a:ext uri="{FF2B5EF4-FFF2-40B4-BE49-F238E27FC236}">
                <a16:creationId xmlns:a16="http://schemas.microsoft.com/office/drawing/2014/main" id="{F29E10CA-56C4-401C-B2A3-3FE802A3A5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8170" y="2092657"/>
            <a:ext cx="914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GB" sz="3600" b="1" dirty="0">
                <a:solidFill>
                  <a:srgbClr val="002060"/>
                </a:solidFill>
                <a:latin typeface="Corbel" panose="020B0503020204020204" pitchFamily="34" charset="0"/>
              </a:rPr>
              <a:t>Introduction to data-driven critical thinking</a:t>
            </a:r>
            <a:endParaRPr lang="en-US" sz="4400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03D82AB7-C705-4281-884F-9CA31D6DA21F}"/>
              </a:ext>
            </a:extLst>
          </p:cNvPr>
          <p:cNvSpPr txBox="1">
            <a:spLocks/>
          </p:cNvSpPr>
          <p:nvPr/>
        </p:nvSpPr>
        <p:spPr>
          <a:xfrm>
            <a:off x="1779105" y="4040925"/>
            <a:ext cx="9263270" cy="83163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2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endParaRPr lang="en-US" sz="3200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  <p:pic>
        <p:nvPicPr>
          <p:cNvPr id="1026" name="Picture 2" descr="https://www.upv.es/perfiles/pas-pdi/imagenes/marca_UPV_principal_color300.jpg">
            <a:extLst>
              <a:ext uri="{FF2B5EF4-FFF2-40B4-BE49-F238E27FC236}">
                <a16:creationId xmlns:a16="http://schemas.microsoft.com/office/drawing/2014/main" id="{334E1389-BE92-443F-9DD6-373DDD4D8F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3717" y="5679024"/>
            <a:ext cx="2470927" cy="873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aLiCo – Data Literacy in Context">
            <a:extLst>
              <a:ext uri="{FF2B5EF4-FFF2-40B4-BE49-F238E27FC236}">
                <a16:creationId xmlns:a16="http://schemas.microsoft.com/office/drawing/2014/main" id="{38C6677A-53C4-4996-913A-981B57CD83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0188" y="59852"/>
            <a:ext cx="1827414" cy="18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erasmus-logo - Assembly of European Regions">
            <a:extLst>
              <a:ext uri="{FF2B5EF4-FFF2-40B4-BE49-F238E27FC236}">
                <a16:creationId xmlns:a16="http://schemas.microsoft.com/office/drawing/2014/main" id="{4B16288B-0803-47F4-9BB2-CA3C83BDF7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3961" y="575643"/>
            <a:ext cx="4005469" cy="880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Discover our partners! – University of Debrecen – Ruralization EU">
            <a:extLst>
              <a:ext uri="{FF2B5EF4-FFF2-40B4-BE49-F238E27FC236}">
                <a16:creationId xmlns:a16="http://schemas.microsoft.com/office/drawing/2014/main" id="{564CE431-F6B2-4B48-B5C6-81D7BFE2A8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8630" y="5373455"/>
            <a:ext cx="1484545" cy="1484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amburg University of Applied Sciences - Wikipedia">
            <a:extLst>
              <a:ext uri="{FF2B5EF4-FFF2-40B4-BE49-F238E27FC236}">
                <a16:creationId xmlns:a16="http://schemas.microsoft.com/office/drawing/2014/main" id="{76C6085E-1D16-4CD8-BCA9-885CDC8FFC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4644" y="5799822"/>
            <a:ext cx="2068281" cy="760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University of Applied Sciences Utrecht (HU) – Empleos - Academic Positions">
            <a:extLst>
              <a:ext uri="{FF2B5EF4-FFF2-40B4-BE49-F238E27FC236}">
                <a16:creationId xmlns:a16="http://schemas.microsoft.com/office/drawing/2014/main" id="{63A9EEB0-F6E2-495F-AC2B-2F38578E8F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0890" y="5783933"/>
            <a:ext cx="1433005" cy="591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Dataiku | Everyday AI, Extraordinary People">
            <a:extLst>
              <a:ext uri="{FF2B5EF4-FFF2-40B4-BE49-F238E27FC236}">
                <a16:creationId xmlns:a16="http://schemas.microsoft.com/office/drawing/2014/main" id="{1AEF85F6-AB47-4720-A00F-FF0CF3933C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2505" y="572222"/>
            <a:ext cx="1744938" cy="791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43C96177-866D-400F-AC77-E80884FFB314}"/>
              </a:ext>
            </a:extLst>
          </p:cNvPr>
          <p:cNvSpPr/>
          <p:nvPr/>
        </p:nvSpPr>
        <p:spPr>
          <a:xfrm>
            <a:off x="3080500" y="3408537"/>
            <a:ext cx="63882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latin typeface="Corbel" panose="020B0503020204020204" pitchFamily="34" charset="0"/>
              </a:rPr>
              <a:t>Measurement error and bias</a:t>
            </a:r>
          </a:p>
        </p:txBody>
      </p: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8EC24F68-428A-4AA4-9B01-D9A51D8CE0D4}"/>
              </a:ext>
            </a:extLst>
          </p:cNvPr>
          <p:cNvCxnSpPr>
            <a:cxnSpLocks/>
          </p:cNvCxnSpPr>
          <p:nvPr/>
        </p:nvCxnSpPr>
        <p:spPr>
          <a:xfrm>
            <a:off x="0" y="5009474"/>
            <a:ext cx="12192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49747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281</TotalTime>
  <Words>142</Words>
  <Application>Microsoft Office PowerPoint</Application>
  <PresentationFormat>Panorámica</PresentationFormat>
  <Paragraphs>40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ＭＳ Ｐゴシック</vt:lpstr>
      <vt:lpstr>Arial</vt:lpstr>
      <vt:lpstr>Calibri</vt:lpstr>
      <vt:lpstr>Calibri Light</vt:lpstr>
      <vt:lpstr>Corbel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Andrea Conchado</dc:creator>
  <cp:lastModifiedBy>Andrea Conchado</cp:lastModifiedBy>
  <cp:revision>29</cp:revision>
  <dcterms:created xsi:type="dcterms:W3CDTF">2021-11-11T17:16:04Z</dcterms:created>
  <dcterms:modified xsi:type="dcterms:W3CDTF">2022-03-23T23:18:25Z</dcterms:modified>
</cp:coreProperties>
</file>